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36"/>
  </p:notesMasterIdLst>
  <p:handoutMasterIdLst>
    <p:handoutMasterId r:id="rId37"/>
  </p:handoutMasterIdLst>
  <p:sldIdLst>
    <p:sldId id="318" r:id="rId5"/>
    <p:sldId id="291" r:id="rId6"/>
    <p:sldId id="259" r:id="rId7"/>
    <p:sldId id="319" r:id="rId8"/>
    <p:sldId id="322" r:id="rId9"/>
    <p:sldId id="320" r:id="rId10"/>
    <p:sldId id="323" r:id="rId11"/>
    <p:sldId id="325" r:id="rId12"/>
    <p:sldId id="324" r:id="rId13"/>
    <p:sldId id="326" r:id="rId14"/>
    <p:sldId id="328" r:id="rId15"/>
    <p:sldId id="349" r:id="rId16"/>
    <p:sldId id="336" r:id="rId17"/>
    <p:sldId id="335" r:id="rId18"/>
    <p:sldId id="329" r:id="rId19"/>
    <p:sldId id="330" r:id="rId20"/>
    <p:sldId id="331" r:id="rId21"/>
    <p:sldId id="332" r:id="rId22"/>
    <p:sldId id="334" r:id="rId23"/>
    <p:sldId id="338" r:id="rId24"/>
    <p:sldId id="339" r:id="rId25"/>
    <p:sldId id="340" r:id="rId26"/>
    <p:sldId id="341" r:id="rId27"/>
    <p:sldId id="343" r:id="rId28"/>
    <p:sldId id="344" r:id="rId29"/>
    <p:sldId id="345" r:id="rId30"/>
    <p:sldId id="347" r:id="rId31"/>
    <p:sldId id="350" r:id="rId32"/>
    <p:sldId id="346" r:id="rId33"/>
    <p:sldId id="333" r:id="rId34"/>
    <p:sldId id="348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70E"/>
    <a:srgbClr val="FFFFFF"/>
    <a:srgbClr val="F1F3F3"/>
    <a:srgbClr val="E5EAE9"/>
    <a:srgbClr val="E1DBD5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0" autoAdjust="0"/>
    <p:restoredTop sz="75735" autoAdjust="0"/>
  </p:normalViewPr>
  <p:slideViewPr>
    <p:cSldViewPr showGuides="1">
      <p:cViewPr varScale="1">
        <p:scale>
          <a:sx n="87" d="100"/>
          <a:sy n="87" d="100"/>
        </p:scale>
        <p:origin x="138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7" d="100"/>
          <a:sy n="107" d="100"/>
        </p:scale>
        <p:origin x="5259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26.07.24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‹Nr.›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64704" y="899592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712000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712000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283968"/>
            <a:ext cx="5560412" cy="424847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26.07.24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Ist dieses Bild typisch?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5830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Ist das klassicher Unterricht?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509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1612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0253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353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4042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Bier Datenbank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8098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.. </a:t>
            </a:r>
            <a:r>
              <a:rPr lang="en-GB" dirty="0"/>
              <a:t>O</a:t>
            </a:r>
            <a:r>
              <a:rPr lang="en-CH" dirty="0"/>
              <a:t>der: jede Person ist ein Datensatz. Dann führen wir diverse Selects aus.</a:t>
            </a:r>
          </a:p>
          <a:p>
            <a:r>
              <a:rPr lang="en-CH" dirty="0"/>
              <a:t>GROUP BY mit Legos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794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9817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040BAA5-8ED1-5052-684A-DB6BB56E8FD6}"/>
              </a:ext>
            </a:extLst>
          </p:cNvPr>
          <p:cNvSpPr/>
          <p:nvPr userDrawn="1"/>
        </p:nvSpPr>
        <p:spPr>
          <a:xfrm>
            <a:off x="0" y="846667"/>
            <a:ext cx="6102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79343" y="1136898"/>
            <a:ext cx="5265301" cy="1224000"/>
          </a:xfrm>
        </p:spPr>
        <p:txBody>
          <a:bodyPr anchor="b">
            <a:noAutofit/>
          </a:bodyPr>
          <a:lstStyle>
            <a:lvl1pPr algn="l">
              <a:defRPr sz="4000" b="1"/>
            </a:lvl1pPr>
          </a:lstStyle>
          <a:p>
            <a:r>
              <a:rPr lang="de-CH" dirty="0"/>
              <a:t>Titel </a:t>
            </a:r>
            <a:br>
              <a:rPr lang="de-CH" dirty="0"/>
            </a:br>
            <a:r>
              <a:rPr lang="de-CH" dirty="0"/>
              <a:t>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9344" y="2926800"/>
            <a:ext cx="5265300" cy="756000"/>
          </a:xfrm>
        </p:spPr>
        <p:txBody>
          <a:bodyPr>
            <a:noAutofit/>
          </a:bodyPr>
          <a:lstStyle>
            <a:lvl1pPr marL="0" indent="0" algn="l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Untertitel </a:t>
            </a:r>
            <a:br>
              <a:rPr lang="de-CH" noProof="0" dirty="0"/>
            </a:br>
            <a:r>
              <a:rPr lang="de-CH" noProof="0" dirty="0"/>
              <a:t>hinzufügen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344" y="6273316"/>
            <a:ext cx="2631600" cy="216000"/>
          </a:xfrm>
        </p:spPr>
        <p:txBody>
          <a:bodyPr/>
          <a:lstStyle>
            <a:lvl1pPr>
              <a:defRPr sz="1350"/>
            </a:lvl1pPr>
          </a:lstStyle>
          <a:p>
            <a:fld id="{27080388-1A21-435C-8D46-D364E2019164}" type="datetime4">
              <a:rPr lang="de-CH" smtClean="0"/>
              <a:pPr/>
              <a:t>26. Juli 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1569" y="148321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031569" y="148321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37EA372-1F3F-FD95-320B-03B77579C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844" y="4003200"/>
            <a:ext cx="5265300" cy="246221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C958DB58-2461-7CDF-BD4C-054323757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7844" y="4244400"/>
            <a:ext cx="5265300" cy="246221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94B6BE9-185E-A88B-41DA-D0D14396ED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3027" y="850779"/>
            <a:ext cx="5323238" cy="6007221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algn="ctr">
              <a:defRPr sz="1600" b="0"/>
            </a:lvl1pPr>
          </a:lstStyle>
          <a:p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</a:t>
            </a:r>
            <a:br>
              <a:rPr lang="de-CH" dirty="0"/>
            </a:br>
            <a:r>
              <a:rPr lang="de-CH" dirty="0"/>
              <a:t>Sie im «Content </a:t>
            </a:r>
            <a:r>
              <a:rPr lang="de-CH" dirty="0" err="1"/>
              <a:t>Chooser</a:t>
            </a:r>
            <a:r>
              <a:rPr lang="de-CH" dirty="0"/>
              <a:t>» rechts in PowerPoint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</a:t>
            </a:r>
            <a:br>
              <a:rPr lang="de-CH" dirty="0"/>
            </a:br>
            <a:r>
              <a:rPr lang="de-CH" dirty="0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A9E1-7CEE-444D-AFDD-62FCE8EE361C}" type="datetime4">
              <a:rPr lang="de-CH" smtClean="0"/>
              <a:t>26. Juli 2024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841640" y="1794051"/>
            <a:ext cx="10505102" cy="25917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358" dirty="0"/>
              <a:t>Untertitel der Präsentation</a:t>
            </a:r>
            <a:endParaRPr lang="de-CH" sz="2358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8059"/>
            <a:ext cx="11365397" cy="3754944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94588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4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458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904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632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971304"/>
            <a:ext cx="841425" cy="2794984"/>
          </a:xfrm>
          <a:solidFill>
            <a:srgbClr val="FFFF00"/>
          </a:solidFill>
        </p:spPr>
        <p:txBody>
          <a:bodyPr/>
          <a:lstStyle>
            <a:lvl5pPr marL="1135926" indent="0">
              <a:buNone/>
              <a:defRPr/>
            </a:lvl5pPr>
          </a:lstStyle>
          <a:p>
            <a:pPr lvl="4"/>
            <a:r>
              <a:rPr lang="de-CH" dirty="0"/>
              <a:t> </a:t>
            </a:r>
          </a:p>
        </p:txBody>
      </p:sp>
      <p:pic>
        <p:nvPicPr>
          <p:cNvPr id="7" name="Grafik 6" descr="FHNW_HT_10mm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6" y="228562"/>
            <a:ext cx="3118160" cy="490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804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242664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598532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6406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841640" y="1794051"/>
            <a:ext cx="10505102" cy="25917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358" dirty="0"/>
              <a:t>Untertitel der Präsentation</a:t>
            </a:r>
            <a:endParaRPr lang="de-CH" sz="2358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8059"/>
            <a:ext cx="11365397" cy="3754944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94588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4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458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904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632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971304"/>
            <a:ext cx="841425" cy="2794984"/>
          </a:xfrm>
          <a:solidFill>
            <a:srgbClr val="FFFF00"/>
          </a:solidFill>
        </p:spPr>
        <p:txBody>
          <a:bodyPr/>
          <a:lstStyle>
            <a:lvl5pPr marL="1135926" indent="0">
              <a:buNone/>
              <a:defRPr/>
            </a:lvl5pPr>
          </a:lstStyle>
          <a:p>
            <a:pPr lvl="4"/>
            <a:r>
              <a:rPr lang="de-CH" dirty="0"/>
              <a:t> </a:t>
            </a:r>
          </a:p>
        </p:txBody>
      </p:sp>
      <p:pic>
        <p:nvPicPr>
          <p:cNvPr id="7" name="Grafik 6" descr="FHNW_HT_10mm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6" y="228562"/>
            <a:ext cx="3118160" cy="490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3483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17551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312978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064813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14428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222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99222" y="1973011"/>
            <a:ext cx="11012400" cy="421188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Inhalt hinzufügen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8EEB-1CFC-4588-8A09-7DE49DE66108}" type="datetime4">
              <a:rPr lang="de-CH" smtClean="0"/>
              <a:t>26. Juli 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511119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584480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436910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31107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32516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346427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4242139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880150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4190399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5519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3B558-1909-9EAA-030E-9F4C655318C3}"/>
              </a:ext>
            </a:extLst>
          </p:cNvPr>
          <p:cNvSpPr/>
          <p:nvPr userDrawn="1"/>
        </p:nvSpPr>
        <p:spPr>
          <a:xfrm>
            <a:off x="0" y="846667"/>
            <a:ext cx="11430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9405" y="1080000"/>
            <a:ext cx="10587038" cy="900246"/>
          </a:xfrm>
        </p:spPr>
        <p:txBody>
          <a:bodyPr/>
          <a:lstStyle>
            <a:lvl1pPr>
              <a:defRPr sz="585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1878EEB-1CFC-4588-8A09-7DE49DE66108}" type="datetime4">
              <a:rPr lang="de-CH" smtClean="0"/>
              <a:pPr/>
              <a:t>26. Juli 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8142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0458620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5875824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1833868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6092928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984667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9978002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CB9D6-0FC9-A849-89FF-B3DA90BC4D2B}" type="datetime1">
              <a:rPr lang="de-CH" smtClean="0">
                <a:solidFill>
                  <a:srgbClr val="000000"/>
                </a:solidFill>
              </a:rPr>
              <a:t>26.07.24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839829" y="1369296"/>
            <a:ext cx="10505102" cy="279179"/>
          </a:xfrm>
        </p:spPr>
        <p:txBody>
          <a:bodyPr/>
          <a:lstStyle>
            <a:lvl1pPr>
              <a:defRPr sz="1814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841640" y="1992750"/>
            <a:ext cx="10505102" cy="4048855"/>
          </a:xfrm>
        </p:spPr>
        <p:txBody>
          <a:bodyPr/>
          <a:lstStyle>
            <a:lvl1pPr>
              <a:spcBef>
                <a:spcPts val="1088"/>
              </a:spcBef>
              <a:defRPr sz="1814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5851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222" y="1170372"/>
            <a:ext cx="11012400" cy="492443"/>
          </a:xfrm>
        </p:spPr>
        <p:txBody>
          <a:bodyPr/>
          <a:lstStyle>
            <a:lvl1pPr>
              <a:defRPr b="1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99222" y="2215918"/>
            <a:ext cx="11012400" cy="3968982"/>
          </a:xfrm>
        </p:spPr>
        <p:txBody>
          <a:bodyPr/>
          <a:lstStyle>
            <a:lvl1pPr marL="447675" indent="-447675">
              <a:buFont typeface="+mj-lt"/>
              <a:buAutoNum type="arabicPeriod"/>
              <a:defRPr sz="2800"/>
            </a:lvl1pPr>
            <a:lvl2pPr marL="808038" indent="-360363">
              <a:buFont typeface="+mj-lt"/>
              <a:buAutoNum type="alphaLcPeriod"/>
              <a:defRPr sz="2800"/>
            </a:lvl2pPr>
            <a:lvl3pPr marL="896938" indent="-90488">
              <a:defRPr sz="2800"/>
            </a:lvl3pPr>
            <a:lvl4pPr marL="1077913" indent="-88900">
              <a:defRPr sz="2800"/>
            </a:lvl4pPr>
            <a:lvl5pPr marL="1254125" indent="-88900">
              <a:defRPr sz="2800"/>
            </a:lvl5pPr>
          </a:lstStyle>
          <a:p>
            <a:pPr lvl="0"/>
            <a:r>
              <a:rPr lang="de-DE" dirty="0"/>
              <a:t>Inhalt hinzufügen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8EEB-1CFC-4588-8A09-7DE49DE66108}" type="datetime4">
              <a:rPr lang="de-CH" smtClean="0"/>
              <a:t>26. Juli 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837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222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97722" y="1972800"/>
            <a:ext cx="4917600" cy="42041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507962" y="1972800"/>
            <a:ext cx="4917276" cy="4212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3E46-DBEF-4AC7-B88F-FCD4B0D01AB8}" type="datetime4">
              <a:rPr lang="de-CH" smtClean="0"/>
              <a:t>26. Juli 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07962" y="1170372"/>
            <a:ext cx="4917276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507962" y="1972800"/>
            <a:ext cx="4917276" cy="4212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3E46-DBEF-4AC7-B88F-FCD4B0D01AB8}" type="datetime4">
              <a:rPr lang="de-CH" smtClean="0"/>
              <a:t>26. Juli 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045B5233-76F3-BDA2-C5F4-340A566D321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941" y="846001"/>
            <a:ext cx="6047472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algn="ctr">
              <a:defRPr sz="1600" b="0"/>
            </a:lvl1pPr>
          </a:lstStyle>
          <a:p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</a:t>
            </a:r>
            <a:br>
              <a:rPr lang="de-CH" dirty="0"/>
            </a:br>
            <a:r>
              <a:rPr lang="de-CH" dirty="0"/>
              <a:t>Sie im «Content </a:t>
            </a:r>
            <a:r>
              <a:rPr lang="de-CH" dirty="0" err="1"/>
              <a:t>Chooser</a:t>
            </a:r>
            <a:r>
              <a:rPr lang="de-CH" dirty="0"/>
              <a:t>» rechts in PowerPoint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</a:t>
            </a:r>
            <a:br>
              <a:rPr lang="de-CH" dirty="0"/>
            </a:br>
            <a:r>
              <a:rPr lang="de-CH" dirty="0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99721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222" y="1170372"/>
            <a:ext cx="47340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99222" y="1972800"/>
            <a:ext cx="4734000" cy="4212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3E46-DBEF-4AC7-B88F-FCD4B0D01AB8}" type="datetime4">
              <a:rPr lang="de-CH" smtClean="0"/>
              <a:t>26. Juli 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BFED3010-9542-8FB4-6B6D-FE48529685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1196" y="846000"/>
            <a:ext cx="6103556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algn="ctr">
              <a:defRPr sz="1600" b="0"/>
            </a:lvl1pPr>
          </a:lstStyle>
          <a:p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</a:t>
            </a:r>
            <a:br>
              <a:rPr lang="de-CH" dirty="0"/>
            </a:br>
            <a:r>
              <a:rPr lang="de-CH" dirty="0"/>
              <a:t>Sie im «Content </a:t>
            </a:r>
            <a:r>
              <a:rPr lang="de-CH" dirty="0" err="1"/>
              <a:t>Chooser</a:t>
            </a:r>
            <a:r>
              <a:rPr lang="de-CH" dirty="0"/>
              <a:t>» rechts in PowerPoint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</a:t>
            </a:r>
            <a:br>
              <a:rPr lang="de-CH" dirty="0"/>
            </a:br>
            <a:r>
              <a:rPr lang="de-CH" dirty="0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93266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B216CB-AE9D-4C01-AD48-4B79158751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1BF1C3-55CF-4E0F-B3B8-CA67F1F2C1D6}" type="datetime4">
              <a:rPr lang="de-CH" smtClean="0"/>
              <a:t>26. Juli 2024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67269-0443-40A6-8D53-CF9C30AE7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2179C-3288-47A5-A587-1B7255A2C3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A158FDB-0E1B-74C0-3EFC-E1E947BFEE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846872"/>
            <a:ext cx="114300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algn="ctr">
              <a:defRPr sz="1600" b="0"/>
            </a:lvl1pPr>
          </a:lstStyle>
          <a:p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</a:t>
            </a:r>
            <a:br>
              <a:rPr lang="de-CH" dirty="0"/>
            </a:br>
            <a:r>
              <a:rPr lang="de-CH" dirty="0"/>
              <a:t>Sie im «Content </a:t>
            </a:r>
            <a:r>
              <a:rPr lang="de-CH" dirty="0" err="1"/>
              <a:t>Chooser</a:t>
            </a:r>
            <a:r>
              <a:rPr lang="de-CH" dirty="0"/>
              <a:t>» rechts in PowerPoint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</a:t>
            </a:r>
            <a:br>
              <a:rPr lang="de-CH" dirty="0"/>
            </a:br>
            <a:r>
              <a:rPr lang="de-CH" dirty="0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001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C1A1-E665-4C9C-9739-2B1EF5FA257C}" type="datetime4">
              <a:rPr lang="de-CH" smtClean="0"/>
              <a:t>26. Juli 2024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CA65A95-72B9-9C39-BC44-04A643558335}"/>
              </a:ext>
            </a:extLst>
          </p:cNvPr>
          <p:cNvSpPr/>
          <p:nvPr userDrawn="1"/>
        </p:nvSpPr>
        <p:spPr>
          <a:xfrm>
            <a:off x="0" y="6534000"/>
            <a:ext cx="11430000" cy="324000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19100" y="1170372"/>
            <a:ext cx="110061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9100" y="1973011"/>
            <a:ext cx="11006138" cy="4211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 err="1"/>
              <a:t>Erum</a:t>
            </a:r>
            <a:r>
              <a:rPr lang="de-CH" noProof="0" dirty="0"/>
              <a:t> </a:t>
            </a:r>
            <a:r>
              <a:rPr lang="de-CH" noProof="0" dirty="0" err="1"/>
              <a:t>qui</a:t>
            </a:r>
            <a:r>
              <a:rPr lang="de-CH" noProof="0" dirty="0"/>
              <a:t> </a:t>
            </a:r>
            <a:r>
              <a:rPr lang="de-CH" noProof="0" dirty="0" err="1"/>
              <a:t>blam</a:t>
            </a:r>
            <a:r>
              <a:rPr lang="de-CH" noProof="0" dirty="0"/>
              <a:t> </a:t>
            </a:r>
            <a:r>
              <a:rPr lang="de-CH" noProof="0" dirty="0" err="1"/>
              <a:t>faciis</a:t>
            </a:r>
            <a:r>
              <a:rPr lang="de-CH" noProof="0" dirty="0"/>
              <a:t> </a:t>
            </a:r>
            <a:r>
              <a:rPr lang="de-CH" noProof="0" dirty="0" err="1"/>
              <a:t>ullente</a:t>
            </a:r>
            <a:r>
              <a:rPr lang="de-CH" noProof="0" dirty="0"/>
              <a:t> </a:t>
            </a:r>
            <a:r>
              <a:rPr lang="de-CH" noProof="0" dirty="0" err="1"/>
              <a:t>nim</a:t>
            </a:r>
            <a:r>
              <a:rPr lang="de-CH" noProof="0" dirty="0"/>
              <a:t> </a:t>
            </a:r>
            <a:r>
              <a:rPr lang="de-CH" noProof="0" dirty="0" err="1"/>
              <a:t>aut</a:t>
            </a:r>
            <a:r>
              <a:rPr lang="de-CH" noProof="0" dirty="0"/>
              <a:t> </a:t>
            </a:r>
            <a:r>
              <a:rPr lang="de-CH" noProof="0" dirty="0" err="1"/>
              <a:t>que</a:t>
            </a:r>
            <a:r>
              <a:rPr lang="de-CH" noProof="0" dirty="0"/>
              <a:t> </a:t>
            </a:r>
            <a:r>
              <a:rPr lang="de-CH" noProof="0" dirty="0" err="1"/>
              <a:t>conserumenis</a:t>
            </a:r>
            <a:r>
              <a:rPr lang="de-CH" noProof="0" dirty="0"/>
              <a:t> </a:t>
            </a:r>
            <a:r>
              <a:rPr lang="de-CH" noProof="0" dirty="0" err="1"/>
              <a:t>maxim</a:t>
            </a:r>
            <a:r>
              <a:rPr lang="de-CH" noProof="0" dirty="0"/>
              <a:t> </a:t>
            </a:r>
            <a:r>
              <a:rPr lang="de-CH" noProof="0" dirty="0" err="1"/>
              <a:t>reptio</a:t>
            </a:r>
            <a:r>
              <a:rPr lang="de-CH" noProof="0" dirty="0"/>
              <a:t> </a:t>
            </a:r>
            <a:r>
              <a:rPr lang="de-CH" noProof="0" dirty="0" err="1"/>
              <a:t>intis</a:t>
            </a:r>
            <a:r>
              <a:rPr lang="de-CH" noProof="0" dirty="0"/>
              <a:t> </a:t>
            </a:r>
            <a:r>
              <a:rPr lang="de-CH" noProof="0" dirty="0" err="1"/>
              <a:t>sero</a:t>
            </a:r>
            <a:r>
              <a:rPr lang="de-CH" noProof="0" dirty="0"/>
              <a:t> </a:t>
            </a:r>
            <a:r>
              <a:rPr lang="de-CH" noProof="0" dirty="0" err="1"/>
              <a:t>doluptatiam</a:t>
            </a:r>
            <a:r>
              <a:rPr lang="de-CH" noProof="0" dirty="0"/>
              <a:t> </a:t>
            </a:r>
            <a:r>
              <a:rPr lang="de-CH" noProof="0" dirty="0" err="1"/>
              <a:t>nemque</a:t>
            </a:r>
            <a:r>
              <a:rPr lang="de-CH" noProof="0" dirty="0"/>
              <a:t> </a:t>
            </a:r>
            <a:r>
              <a:rPr lang="de-CH" noProof="0" dirty="0" err="1"/>
              <a:t>pore</a:t>
            </a:r>
            <a:r>
              <a:rPr lang="de-CH" noProof="0" dirty="0"/>
              <a:t> </a:t>
            </a:r>
            <a:r>
              <a:rPr lang="de-CH" noProof="0" dirty="0" err="1"/>
              <a:t>volliquis</a:t>
            </a:r>
            <a:r>
              <a:rPr lang="de-CH" noProof="0" dirty="0"/>
              <a:t> </a:t>
            </a:r>
            <a:r>
              <a:rPr lang="de-CH" noProof="0" dirty="0" err="1"/>
              <a:t>archicient</a:t>
            </a:r>
            <a:r>
              <a:rPr lang="de-CH" noProof="0" dirty="0"/>
              <a:t> </a:t>
            </a:r>
            <a:r>
              <a:rPr lang="de-CH" noProof="0" dirty="0" err="1"/>
              <a:t>remporu</a:t>
            </a:r>
            <a:r>
              <a:rPr lang="de-CH" noProof="0" dirty="0"/>
              <a:t> </a:t>
            </a:r>
            <a:r>
              <a:rPr lang="de-CH" noProof="0" dirty="0" err="1"/>
              <a:t>mquatis</a:t>
            </a:r>
            <a:r>
              <a:rPr lang="de-CH" noProof="0" dirty="0"/>
              <a:t> </a:t>
            </a:r>
            <a:r>
              <a:rPr lang="de-CH" noProof="0" dirty="0" err="1"/>
              <a:t>ipicipit</a:t>
            </a:r>
            <a:r>
              <a:rPr lang="de-CH" noProof="0" dirty="0"/>
              <a:t> </a:t>
            </a:r>
            <a:r>
              <a:rPr lang="de-CH" noProof="0" dirty="0" err="1"/>
              <a:t>que</a:t>
            </a:r>
            <a:r>
              <a:rPr lang="de-CH" noProof="0" dirty="0"/>
              <a:t> </a:t>
            </a:r>
            <a:r>
              <a:rPr lang="de-CH" noProof="0" dirty="0" err="1"/>
              <a:t>eati</a:t>
            </a:r>
            <a:r>
              <a:rPr lang="de-CH" noProof="0" dirty="0"/>
              <a:t> </a:t>
            </a:r>
            <a:r>
              <a:rPr lang="de-CH" noProof="0" dirty="0" err="1"/>
              <a:t>offictus</a:t>
            </a:r>
            <a:r>
              <a:rPr lang="de-CH" noProof="0" dirty="0"/>
              <a:t> sed </a:t>
            </a:r>
            <a:r>
              <a:rPr lang="de-CH" noProof="0" dirty="0" err="1"/>
              <a:t>milluptatum</a:t>
            </a:r>
            <a:r>
              <a:rPr lang="de-CH" noProof="0" dirty="0"/>
              <a:t> </a:t>
            </a:r>
            <a:r>
              <a:rPr lang="de-CH" noProof="0" dirty="0" err="1"/>
              <a:t>volores</a:t>
            </a:r>
            <a:r>
              <a:rPr lang="de-CH" noProof="0" dirty="0"/>
              <a:t> </a:t>
            </a:r>
            <a:r>
              <a:rPr lang="de-CH" noProof="0" dirty="0" err="1"/>
              <a:t>tincipicid</a:t>
            </a:r>
            <a:r>
              <a:rPr lang="de-CH" noProof="0" dirty="0"/>
              <a:t> quo </a:t>
            </a:r>
            <a:r>
              <a:rPr lang="de-CH" noProof="0" dirty="0" err="1"/>
              <a:t>etum</a:t>
            </a:r>
            <a:r>
              <a:rPr lang="de-CH" noProof="0" dirty="0"/>
              <a:t> </a:t>
            </a:r>
            <a:r>
              <a:rPr lang="de-CH" noProof="0" dirty="0" err="1"/>
              <a:t>audiaer</a:t>
            </a:r>
            <a:r>
              <a:rPr lang="de-CH" noProof="0" dirty="0"/>
              <a:t> </a:t>
            </a:r>
            <a:r>
              <a:rPr lang="de-CH" noProof="0" dirty="0" err="1"/>
              <a:t>eribeatia</a:t>
            </a:r>
            <a:r>
              <a:rPr lang="de-CH" noProof="0" dirty="0"/>
              <a:t> </a:t>
            </a:r>
            <a:r>
              <a:rPr lang="de-CH" noProof="0" dirty="0" err="1"/>
              <a:t>ditias</a:t>
            </a:r>
            <a:r>
              <a:rPr lang="de-CH" noProof="0" dirty="0"/>
              <a:t> </a:t>
            </a:r>
            <a:r>
              <a:rPr lang="de-CH" noProof="0" dirty="0" err="1"/>
              <a:t>ea</a:t>
            </a:r>
            <a:r>
              <a:rPr lang="de-CH" noProof="0" dirty="0"/>
              <a:t> </a:t>
            </a:r>
            <a:r>
              <a:rPr lang="de-CH" noProof="0" dirty="0" err="1"/>
              <a:t>volessum</a:t>
            </a:r>
            <a:r>
              <a:rPr lang="de-CH" noProof="0" dirty="0"/>
              <a:t> </a:t>
            </a:r>
            <a:r>
              <a:rPr lang="de-CH" noProof="0" dirty="0" err="1"/>
              <a:t>culparum</a:t>
            </a:r>
            <a:r>
              <a:rPr lang="de-CH" noProof="0" dirty="0"/>
              <a:t> </a:t>
            </a:r>
            <a:r>
              <a:rPr lang="de-CH" noProof="0" dirty="0" err="1"/>
              <a:t>Accabores</a:t>
            </a:r>
            <a:r>
              <a:rPr lang="de-CH" noProof="0" dirty="0"/>
              <a:t> </a:t>
            </a:r>
            <a:r>
              <a:rPr lang="de-CH" noProof="0" dirty="0" err="1"/>
              <a:t>minctur</a:t>
            </a:r>
            <a:r>
              <a:rPr lang="de-CH" noProof="0" dirty="0"/>
              <a:t> </a:t>
            </a:r>
            <a:r>
              <a:rPr lang="de-CH" noProof="0" dirty="0" err="1"/>
              <a:t>suntus</a:t>
            </a:r>
            <a:r>
              <a:rPr lang="de-CH" noProof="0" dirty="0"/>
              <a:t> </a:t>
            </a:r>
            <a:r>
              <a:rPr lang="de-CH" noProof="0" dirty="0" err="1"/>
              <a:t>voleculleni</a:t>
            </a:r>
            <a:r>
              <a:rPr lang="de-CH" noProof="0" dirty="0"/>
              <a:t> </a:t>
            </a:r>
            <a:r>
              <a:rPr lang="de-CH" noProof="0" dirty="0" err="1"/>
              <a:t>Utet</a:t>
            </a:r>
            <a:r>
              <a:rPr lang="de-CH" noProof="0" dirty="0"/>
              <a:t> </a:t>
            </a:r>
            <a:r>
              <a:rPr lang="de-CH" noProof="0" dirty="0" err="1"/>
              <a:t>eum</a:t>
            </a:r>
            <a:r>
              <a:rPr lang="de-CH" noProof="0" dirty="0"/>
              <a:t> </a:t>
            </a:r>
            <a:r>
              <a:rPr lang="de-CH" noProof="0" dirty="0" err="1"/>
              <a:t>quis</a:t>
            </a:r>
            <a:r>
              <a:rPr lang="de-CH" noProof="0" dirty="0"/>
              <a:t> </a:t>
            </a:r>
            <a:r>
              <a:rPr lang="de-CH" noProof="0" dirty="0" err="1"/>
              <a:t>magnima</a:t>
            </a:r>
            <a:r>
              <a:rPr lang="de-CH" noProof="0" dirty="0"/>
              <a:t> </a:t>
            </a:r>
            <a:r>
              <a:rPr lang="de-CH" noProof="0" dirty="0" err="1"/>
              <a:t>Gnatquam</a:t>
            </a:r>
            <a:r>
              <a:rPr lang="de-CH" noProof="0" dirty="0"/>
              <a:t>, </a:t>
            </a:r>
            <a:r>
              <a:rPr lang="de-CH" noProof="0" dirty="0" err="1"/>
              <a:t>eat</a:t>
            </a:r>
            <a:r>
              <a:rPr lang="de-CH" noProof="0" dirty="0"/>
              <a:t> </a:t>
            </a:r>
            <a:r>
              <a:rPr lang="de-CH" noProof="0" dirty="0" err="1"/>
              <a:t>quid</a:t>
            </a:r>
            <a:r>
              <a:rPr lang="de-CH" noProof="0" dirty="0"/>
              <a:t> </a:t>
            </a:r>
            <a:r>
              <a:rPr lang="de-CH" noProof="0" dirty="0" err="1"/>
              <a:t>qui</a:t>
            </a:r>
            <a:r>
              <a:rPr lang="de-CH" noProof="0" dirty="0"/>
              <a:t> </a:t>
            </a:r>
            <a:r>
              <a:rPr lang="de-CH" noProof="0" dirty="0" err="1"/>
              <a:t>consecum</a:t>
            </a:r>
            <a:r>
              <a:rPr lang="de-CH" noProof="0" dirty="0"/>
              <a:t> </a:t>
            </a:r>
            <a:r>
              <a:rPr lang="de-CH" noProof="0" dirty="0" err="1"/>
              <a:t>Nulland</a:t>
            </a:r>
            <a:r>
              <a:rPr lang="de-CH" noProof="0" dirty="0"/>
              <a:t> </a:t>
            </a:r>
            <a:r>
              <a:rPr lang="de-CH" noProof="0" dirty="0" err="1"/>
              <a:t>amusand</a:t>
            </a:r>
            <a:r>
              <a:rPr lang="de-CH" noProof="0" dirty="0"/>
              <a:t> </a:t>
            </a:r>
            <a:r>
              <a:rPr lang="de-CH" noProof="0" dirty="0" err="1"/>
              <a:t>ipissi</a:t>
            </a:r>
            <a:r>
              <a:rPr lang="de-CH" noProof="0" dirty="0"/>
              <a:t> </a:t>
            </a:r>
            <a:r>
              <a:rPr lang="de-CH" noProof="0" dirty="0" err="1"/>
              <a:t>coreped</a:t>
            </a:r>
            <a:r>
              <a:rPr lang="de-CH" noProof="0" dirty="0"/>
              <a:t> </a:t>
            </a:r>
            <a:r>
              <a:rPr lang="de-CH" noProof="0" dirty="0" err="1"/>
              <a:t>Molupta</a:t>
            </a:r>
            <a:r>
              <a:rPr lang="de-CH" noProof="0" dirty="0"/>
              <a:t> </a:t>
            </a:r>
            <a:r>
              <a:rPr lang="de-CH" noProof="0" dirty="0" err="1"/>
              <a:t>pre</a:t>
            </a:r>
            <a:r>
              <a:rPr lang="de-CH" noProof="0" dirty="0"/>
              <a:t>, </a:t>
            </a:r>
            <a:r>
              <a:rPr lang="de-CH" noProof="0" dirty="0" err="1"/>
              <a:t>quistotae</a:t>
            </a:r>
            <a:r>
              <a:rPr lang="de-CH" noProof="0" dirty="0"/>
              <a:t> </a:t>
            </a:r>
            <a:r>
              <a:rPr lang="de-CH" noProof="0" dirty="0" err="1"/>
              <a:t>sit</a:t>
            </a:r>
            <a:r>
              <a:rPr lang="de-CH" noProof="0" dirty="0"/>
              <a:t> Volum </a:t>
            </a:r>
            <a:r>
              <a:rPr lang="de-CH" noProof="0" dirty="0" err="1"/>
              <a:t>doluptat</a:t>
            </a:r>
            <a:r>
              <a:rPr lang="de-CH" noProof="0" dirty="0"/>
              <a:t> </a:t>
            </a:r>
            <a:r>
              <a:rPr lang="de-CH" noProof="0" dirty="0" err="1"/>
              <a:t>aliti</a:t>
            </a:r>
            <a:r>
              <a:rPr lang="de-CH" noProof="0" dirty="0"/>
              <a:t> cum et </a:t>
            </a:r>
            <a:r>
              <a:rPr lang="de-CH" noProof="0" dirty="0" err="1"/>
              <a:t>fugit</a:t>
            </a:r>
            <a:r>
              <a:rPr lang="de-CH" noProof="0" dirty="0"/>
              <a:t> </a:t>
            </a:r>
            <a:r>
              <a:rPr lang="de-CH" noProof="0" dirty="0" err="1"/>
              <a:t>latia</a:t>
            </a:r>
            <a:endParaRPr lang="de-CH" noProof="0" dirty="0"/>
          </a:p>
          <a:p>
            <a:pPr lvl="0"/>
            <a:r>
              <a:rPr lang="de-CH" noProof="0" dirty="0"/>
              <a:t>Inhalt hinzufügen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19100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fld id="{0A92F008-D210-4B84-97D4-708E817438B4}" type="datetime4">
              <a:rPr lang="de-CH" smtClean="0"/>
              <a:pPr/>
              <a:t>26. Juli 2024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67508" y="6620400"/>
            <a:ext cx="8100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Fusszeile (Ändern über «Einfügen &gt; Kopf- und Fusszeile»)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703539-8E35-D069-DBD5-3A4DCC125A4D}"/>
              </a:ext>
            </a:extLst>
          </p:cNvPr>
          <p:cNvSpPr txBox="1"/>
          <p:nvPr userDrawn="1"/>
        </p:nvSpPr>
        <p:spPr>
          <a:xfrm rot="5400000">
            <a:off x="11394044" y="5941110"/>
            <a:ext cx="175378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400" spc="40" baseline="0" dirty="0">
                <a:solidFill>
                  <a:schemeClr val="bg1">
                    <a:lumMod val="85000"/>
                  </a:schemeClr>
                </a:solidFill>
              </a:rPr>
              <a:t>Erstellt durch Vorlagenbauer.ch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BC21AA-03C3-7EDE-BB82-F15F9CEADEFF}"/>
              </a:ext>
            </a:extLst>
          </p:cNvPr>
          <p:cNvSpPr txBox="1"/>
          <p:nvPr userDrawn="1"/>
        </p:nvSpPr>
        <p:spPr>
          <a:xfrm>
            <a:off x="10056440" y="6620400"/>
            <a:ext cx="1217488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>
              <a:defRPr sz="950" b="1"/>
            </a:lvl1pPr>
          </a:lstStyle>
          <a:p>
            <a:pPr lvl="0" algn="r"/>
            <a:r>
              <a:rPr lang="de-CH" dirty="0"/>
              <a:t>www.fhnw.ch/ht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EC61BF-C8C7-F098-65D1-01627B55806E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0" y="212400"/>
            <a:ext cx="2727286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7" r:id="rId3"/>
    <p:sldLayoutId id="2147483668" r:id="rId4"/>
    <p:sldLayoutId id="2147483661" r:id="rId5"/>
    <p:sldLayoutId id="2147483669" r:id="rId6"/>
    <p:sldLayoutId id="2147483670" r:id="rId7"/>
    <p:sldLayoutId id="2147483665" r:id="rId8"/>
    <p:sldLayoutId id="2147483663" r:id="rId9"/>
    <p:sldLayoutId id="2147483664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4" r:id="rId32"/>
    <p:sldLayoutId id="2147483695" r:id="rId33"/>
    <p:sldLayoutId id="2147483696" r:id="rId34"/>
    <p:sldLayoutId id="2147483697" r:id="rId35"/>
    <p:sldLayoutId id="2147483698" r:id="rId3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+mj-lt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88900" indent="-889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68288" indent="-904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49263" indent="-889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25475" indent="-889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4" userDrawn="1">
          <p15:clr>
            <a:srgbClr val="A4A3A4"/>
          </p15:clr>
        </p15:guide>
        <p15:guide id="2" pos="7197" userDrawn="1">
          <p15:clr>
            <a:srgbClr val="A4A3A4"/>
          </p15:clr>
        </p15:guide>
        <p15:guide id="3" orient="horz" pos="3896" userDrawn="1">
          <p15:clr>
            <a:srgbClr val="A4A3A4"/>
          </p15:clr>
        </p15:guide>
        <p15:guide id="4" orient="horz" pos="124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kennel.ch/" TargetMode="External"/><Relationship Id="rId2" Type="http://schemas.openxmlformats.org/officeDocument/2006/relationships/hyperlink" Target="mailto:Andrea.kennel@fhnw.ch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kennel.ch/" TargetMode="External"/><Relationship Id="rId2" Type="http://schemas.openxmlformats.org/officeDocument/2006/relationships/hyperlink" Target="mailto:Andrea.kennel@fhnw.ch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047481F-C217-0097-3FBA-7B262BBE6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54859F-B10D-7990-024A-B97DADD5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1D4A5-D5FE-C50F-95AE-EA826359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6033C-818C-D592-1F45-A636753A0D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Microsoft Teams: Real Collaboration for your Business |  AlfaPeople-Middle-East">
            <a:extLst>
              <a:ext uri="{FF2B5EF4-FFF2-40B4-BE49-F238E27FC236}">
                <a16:creationId xmlns:a16="http://schemas.microsoft.com/office/drawing/2014/main" id="{E829208F-48F5-3DA1-D7C8-81E7C616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"/>
            <a:ext cx="11472113" cy="64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22FD1-DDB1-8A70-459A-9FA997DB5E8E}"/>
              </a:ext>
            </a:extLst>
          </p:cNvPr>
          <p:cNvSpPr txBox="1"/>
          <p:nvPr/>
        </p:nvSpPr>
        <p:spPr>
          <a:xfrm>
            <a:off x="0" y="6520909"/>
            <a:ext cx="6596678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88" dirty="0"/>
              <a:t>Quelle: </a:t>
            </a:r>
            <a:r>
              <a:rPr lang="en-GB" sz="1088" dirty="0"/>
              <a:t>https://</a:t>
            </a:r>
            <a:r>
              <a:rPr lang="en-GB" sz="1088" dirty="0" err="1"/>
              <a:t>alfapeople.com</a:t>
            </a:r>
            <a:r>
              <a:rPr lang="en-GB" sz="1088" dirty="0"/>
              <a:t>/me/microsoft-teams-collaboration-tool-how-use-more-efficiently-company/</a:t>
            </a:r>
            <a:endParaRPr lang="en-CH" sz="1088" dirty="0"/>
          </a:p>
        </p:txBody>
      </p:sp>
    </p:spTree>
    <p:extLst>
      <p:ext uri="{BB962C8B-B14F-4D97-AF65-F5344CB8AC3E}">
        <p14:creationId xmlns:p14="http://schemas.microsoft.com/office/powerpoint/2010/main" val="854155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052FB-3FD7-8BEE-969C-C22F4CC8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DFAB8E-8B4F-A184-5B1B-7F0E15A5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Kongruente Figuren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87377-FE90-1E79-72D3-374078D0B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Übungen: Teile das Dreieick in 3 kongruente Figuren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8EDA4-0B27-4012-BE43-2F82F46A7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0" y="2867986"/>
            <a:ext cx="3717061" cy="2489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C34F8-681F-9D97-A74D-AD0910B0E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0" y="2965833"/>
            <a:ext cx="6047092" cy="25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3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052FB-3FD7-8BEE-969C-C22F4CC8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DFAB8E-8B4F-A184-5B1B-7F0E15A5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Kongruente Figuren: Hausaufgaben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87377-FE90-1E79-72D3-374078D0B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Übungen: Teile das Dreieick in 3 kongruente Figuren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8EDA4-0B27-4012-BE43-2F82F46A7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0" y="2867986"/>
            <a:ext cx="3717061" cy="2489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C34F8-681F-9D97-A74D-AD0910B0E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0" y="2965833"/>
            <a:ext cx="6047092" cy="2518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E15A2-A9F7-1FBA-0F6F-622071C43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84" y="524781"/>
            <a:ext cx="3456054" cy="532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8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052FB-3FD7-8BEE-969C-C22F4CC8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DFAB8E-8B4F-A184-5B1B-7F0E15A5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Kongruente Figuren: Hausaufgaben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87377-FE90-1E79-72D3-374078D0B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Übungen: Teile das Dreieick in 3 kongruente Figuren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8EDA4-0B27-4012-BE43-2F82F46A7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0" y="2867986"/>
            <a:ext cx="3717061" cy="2489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C34F8-681F-9D97-A74D-AD0910B0E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0" y="2965833"/>
            <a:ext cx="6047092" cy="2518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E15A2-A9F7-1FBA-0F6F-622071C43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84" y="524781"/>
            <a:ext cx="3456054" cy="5322730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558F5F3-6425-135E-00E4-084B5B3C9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94" y="524782"/>
            <a:ext cx="3717061" cy="2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6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052FB-3FD7-8BEE-969C-C22F4CC8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DFAB8E-8B4F-A184-5B1B-7F0E15A5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Kongruente Figuren: Hausaufgaben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87377-FE90-1E79-72D3-374078D0B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Übungen: Teile das Dreieick in 3 kongruente Figuren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8EDA4-0B27-4012-BE43-2F82F46A7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0" y="2867986"/>
            <a:ext cx="3717061" cy="2489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C34F8-681F-9D97-A74D-AD0910B0E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0" y="2965833"/>
            <a:ext cx="6047092" cy="2518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E15A2-A9F7-1FBA-0F6F-622071C43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84" y="524781"/>
            <a:ext cx="3456054" cy="5322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FA38DE-3E0C-8AA2-C962-5B25D309C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76" y="588327"/>
            <a:ext cx="2291739" cy="532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6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FFA1-062D-90E6-9ADF-D35470DF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70204D-B041-2D12-E6D7-4A4A1152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 liegt das Problem 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4E12B9-E06B-178C-57B3-B5626A79A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Ich erklärte Theorie</a:t>
            </a:r>
          </a:p>
          <a:p>
            <a:r>
              <a:rPr lang="en-CH" dirty="0"/>
              <a:t>Dann werden Übungen gelöst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Knifflig wird es oft erst bei den Hausaufgaben, die während Corona häufig Einzelarbeit war.</a:t>
            </a:r>
          </a:p>
        </p:txBody>
      </p:sp>
    </p:spTree>
    <p:extLst>
      <p:ext uri="{BB962C8B-B14F-4D97-AF65-F5344CB8AC3E}">
        <p14:creationId xmlns:p14="http://schemas.microsoft.com/office/powerpoint/2010/main" val="352491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EF74D-5068-8E59-666E-BD7A79BC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05DB20-48BE-C5BA-91EE-225F642E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Herausforderungen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AE0499-5359-473C-7471-F53165545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3074" name="Picture 2" descr="geschwindigkeit kostenlos Icon">
            <a:extLst>
              <a:ext uri="{FF2B5EF4-FFF2-40B4-BE49-F238E27FC236}">
                <a16:creationId xmlns:a16="http://schemas.microsoft.com/office/drawing/2014/main" id="{D1275942-5B77-B362-A36B-F603C8037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188" y="2645314"/>
            <a:ext cx="2360172" cy="236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ruppe oder Team Grafik">
            <a:extLst>
              <a:ext uri="{FF2B5EF4-FFF2-40B4-BE49-F238E27FC236}">
                <a16:creationId xmlns:a16="http://schemas.microsoft.com/office/drawing/2014/main" id="{0C9DEA92-EEFE-2771-5CCB-B2496F68C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928" y="2302737"/>
            <a:ext cx="5140711" cy="342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91069-BEA3-7AA9-0FE7-6A5FB9F555A6}"/>
              </a:ext>
            </a:extLst>
          </p:cNvPr>
          <p:cNvSpPr txBox="1"/>
          <p:nvPr/>
        </p:nvSpPr>
        <p:spPr>
          <a:xfrm>
            <a:off x="6287372" y="6170153"/>
            <a:ext cx="3013967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88" dirty="0"/>
              <a:t>Quelle: https://</a:t>
            </a:r>
            <a:r>
              <a:rPr lang="en-GB" sz="1088" dirty="0" err="1"/>
              <a:t>karrierebibel.de</a:t>
            </a:r>
            <a:r>
              <a:rPr lang="en-GB" sz="1088" dirty="0"/>
              <a:t>/</a:t>
            </a:r>
            <a:r>
              <a:rPr lang="en-GB" sz="1088" dirty="0" err="1"/>
              <a:t>teamfaehigkeit</a:t>
            </a:r>
            <a:r>
              <a:rPr lang="en-GB" sz="1088" dirty="0"/>
              <a:t>/</a:t>
            </a:r>
            <a:endParaRPr lang="en-CH" sz="1088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61B40-5F98-8792-FD55-71697E49E429}"/>
              </a:ext>
            </a:extLst>
          </p:cNvPr>
          <p:cNvSpPr txBox="1"/>
          <p:nvPr/>
        </p:nvSpPr>
        <p:spPr>
          <a:xfrm>
            <a:off x="675502" y="6151945"/>
            <a:ext cx="5065810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88" dirty="0"/>
              <a:t>Quelle: https://</a:t>
            </a:r>
            <a:r>
              <a:rPr lang="en-GB" sz="1088" dirty="0" err="1"/>
              <a:t>www.flaticon.com</a:t>
            </a:r>
            <a:r>
              <a:rPr lang="en-GB" sz="1088" dirty="0"/>
              <a:t>/de/</a:t>
            </a:r>
            <a:r>
              <a:rPr lang="en-GB" sz="1088" dirty="0" err="1"/>
              <a:t>kostenloses</a:t>
            </a:r>
            <a:r>
              <a:rPr lang="en-GB" sz="1088" dirty="0"/>
              <a:t>-icon/geschwindigkeit_1455349</a:t>
            </a:r>
            <a:endParaRPr lang="en-CH" sz="1088" dirty="0"/>
          </a:p>
        </p:txBody>
      </p:sp>
    </p:spTree>
    <p:extLst>
      <p:ext uri="{BB962C8B-B14F-4D97-AF65-F5344CB8AC3E}">
        <p14:creationId xmlns:p14="http://schemas.microsoft.com/office/powerpoint/2010/main" val="3621903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7B81F-87A5-D21C-73A7-26437585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C00FFE-A3AE-50AC-A946-FF3BFE0C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Wir flippen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4B4442-664B-9209-D41E-2322AA59D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Videos </a:t>
            </a:r>
          </a:p>
          <a:p>
            <a:r>
              <a:rPr lang="en-CH" dirty="0"/>
              <a:t>Skripte</a:t>
            </a:r>
          </a:p>
          <a:p>
            <a:r>
              <a:rPr lang="en-CH" dirty="0"/>
              <a:t>Online Kurse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Aufgaben in Gruppen lösen</a:t>
            </a:r>
          </a:p>
          <a:p>
            <a:r>
              <a:rPr lang="en-CH" dirty="0"/>
              <a:t>Lösungen präsentieren</a:t>
            </a:r>
          </a:p>
          <a:p>
            <a:r>
              <a:rPr lang="en-CH" dirty="0"/>
              <a:t>Lösungen besprechen</a:t>
            </a:r>
          </a:p>
          <a:p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560F2-8758-2429-930C-8AF74824A637}"/>
              </a:ext>
            </a:extLst>
          </p:cNvPr>
          <p:cNvSpPr txBox="1"/>
          <p:nvPr/>
        </p:nvSpPr>
        <p:spPr>
          <a:xfrm>
            <a:off x="820235" y="6159179"/>
            <a:ext cx="5338321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88" dirty="0"/>
              <a:t>Quelle: </a:t>
            </a:r>
            <a:r>
              <a:rPr lang="en-GB" sz="1088" dirty="0"/>
              <a:t>https://</a:t>
            </a:r>
            <a:r>
              <a:rPr lang="en-GB" sz="1088" dirty="0" err="1"/>
              <a:t>www.scil.ch</a:t>
            </a:r>
            <a:r>
              <a:rPr lang="en-GB" sz="1088" dirty="0"/>
              <a:t>/2019/10/21/</a:t>
            </a:r>
            <a:r>
              <a:rPr lang="en-GB" sz="1088" dirty="0" err="1"/>
              <a:t>sind</a:t>
            </a:r>
            <a:r>
              <a:rPr lang="en-GB" sz="1088" dirty="0"/>
              <a:t>-flipped-classroom-designs-</a:t>
            </a:r>
            <a:r>
              <a:rPr lang="en-GB" sz="1088" dirty="0" err="1"/>
              <a:t>wirkungsvoll</a:t>
            </a:r>
            <a:r>
              <a:rPr lang="en-GB" sz="1088" dirty="0"/>
              <a:t>/</a:t>
            </a:r>
            <a:endParaRPr lang="en-CH" sz="1088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D0B337-5959-A4B8-ACCA-89CC5EDA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50" y="1146240"/>
            <a:ext cx="5402029" cy="489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2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1FC89-E41C-090A-3F76-84FC3E27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ECA3CD-DFBC-DA0A-0B8B-336FDC67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… und dann flippe ich … aus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2CE791-8B6D-F6D1-A6B6-0DF83FFB5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Aufwand für Videos, die fast nicht geschaut werden</a:t>
            </a:r>
          </a:p>
          <a:p>
            <a:r>
              <a:rPr lang="en-CH" dirty="0"/>
              <a:t>Skripte, die nicht gelesen werden</a:t>
            </a:r>
          </a:p>
          <a:p>
            <a:endParaRPr lang="en-CH" dirty="0"/>
          </a:p>
          <a:p>
            <a:pPr marL="310976" indent="-310976">
              <a:buFont typeface="Wingdings" pitchFamily="2" charset="2"/>
              <a:buChar char="è"/>
            </a:pPr>
            <a:r>
              <a:rPr lang="en-CH" dirty="0">
                <a:sym typeface="Wingdings" pitchFamily="2" charset="2"/>
              </a:rPr>
              <a:t>Anfangs Kontaktlektion muss ich Stoff trotzden erklären</a:t>
            </a:r>
          </a:p>
          <a:p>
            <a:pPr marL="310976" indent="-310976">
              <a:buFont typeface="Wingdings" pitchFamily="2" charset="2"/>
              <a:buChar char="è"/>
            </a:pPr>
            <a:r>
              <a:rPr lang="en-CH" dirty="0">
                <a:sym typeface="Wingdings" pitchFamily="2" charset="2"/>
              </a:rPr>
              <a:t>Studis gewöhnen sich daran und konsumieren</a:t>
            </a:r>
          </a:p>
          <a:p>
            <a:pPr marL="310976" indent="-310976">
              <a:buFont typeface="Wingdings" pitchFamily="2" charset="2"/>
              <a:buChar char="è"/>
            </a:pPr>
            <a:endParaRPr lang="en-CH" dirty="0">
              <a:sym typeface="Wingdings" pitchFamily="2" charset="2"/>
            </a:endParaRPr>
          </a:p>
          <a:p>
            <a:pPr marL="310976" indent="-310976">
              <a:buFont typeface="Wingdings" pitchFamily="2" charset="2"/>
              <a:buChar char="è"/>
            </a:pPr>
            <a:endParaRPr lang="en-CH" dirty="0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895F046B-0654-10F3-F709-3C2CD81C6418}"/>
              </a:ext>
            </a:extLst>
          </p:cNvPr>
          <p:cNvSpPr/>
          <p:nvPr/>
        </p:nvSpPr>
        <p:spPr bwMode="auto">
          <a:xfrm>
            <a:off x="7140915" y="3509807"/>
            <a:ext cx="2612288" cy="2270253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1" tIns="41465" rIns="82931" bIns="41465" numCol="1" rtlCol="0" anchor="t" anchorCtr="0" compatLnSpc="1">
            <a:prstTxWarp prst="textNoShape">
              <a:avLst/>
            </a:prstTxWarp>
          </a:bodyPr>
          <a:lstStyle/>
          <a:p>
            <a:pPr algn="r" defTabSz="945886" fontAlgn="base">
              <a:spcBef>
                <a:spcPct val="0"/>
              </a:spcBef>
              <a:spcAft>
                <a:spcPct val="0"/>
              </a:spcAft>
            </a:pPr>
            <a:endParaRPr lang="en-CH" sz="1904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20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939ED-FB85-55BB-ECF7-E2EF5557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85F5A4-4762-BCA1-4F22-98C44215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Oh Wunder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76B287-DCB1-C6D6-0F7A-6B29613F4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Studis arbeiten aktiv in den Teams, auch remote</a:t>
            </a:r>
          </a:p>
          <a:p>
            <a:endParaRPr lang="en-CH" dirty="0"/>
          </a:p>
          <a:p>
            <a:r>
              <a:rPr lang="en-CH" dirty="0"/>
              <a:t>Kahoot als Einstieg spornt zum Vorbereiten an</a:t>
            </a:r>
          </a:p>
        </p:txBody>
      </p:sp>
      <p:pic>
        <p:nvPicPr>
          <p:cNvPr id="5124" name="Picture 4" descr="Wow Symbol. Symbol Der Bewunderung Oder Der Überraschung. Linie Etikett Für  Online-Service-Speichermärkte Und Mobiler Appsaufklebe Vektor Abbildung -  Illustration von lustig, element: 180670543">
            <a:extLst>
              <a:ext uri="{FF2B5EF4-FFF2-40B4-BE49-F238E27FC236}">
                <a16:creationId xmlns:a16="http://schemas.microsoft.com/office/drawing/2014/main" id="{2DB06A4C-5BEE-68D8-A7A1-4DFFD468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51" y="1012633"/>
            <a:ext cx="2591592" cy="259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40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4B06-8C1B-0DBA-C249-211E886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A3970-645E-87E3-2EFB-B39DB0FD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Methoden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EBB3AA-669D-7D98-F9EE-6566C6A6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Prüfungen</a:t>
            </a:r>
          </a:p>
          <a:p>
            <a:r>
              <a:rPr lang="en-CH" dirty="0"/>
              <a:t>Podien</a:t>
            </a:r>
          </a:p>
          <a:p>
            <a:r>
              <a:rPr lang="en-CH" dirty="0"/>
              <a:t>Selber Aufgaben erfinden</a:t>
            </a:r>
          </a:p>
          <a:p>
            <a:r>
              <a:rPr lang="en-CH" dirty="0"/>
              <a:t>Kahoot Fragen erstellen lassen</a:t>
            </a:r>
          </a:p>
          <a:p>
            <a:r>
              <a:rPr lang="en-CH" dirty="0"/>
              <a:t>Praxisbezug</a:t>
            </a:r>
          </a:p>
          <a:p>
            <a:r>
              <a:rPr lang="en-CH" dirty="0"/>
              <a:t>Spiele zum Lernen</a:t>
            </a:r>
          </a:p>
          <a:p>
            <a:r>
              <a:rPr lang="en-CH" dirty="0"/>
              <a:t>PeerGrading</a:t>
            </a:r>
          </a:p>
          <a:p>
            <a:r>
              <a:rPr lang="en-CH" dirty="0"/>
              <a:t>Offene Fragestellungen, die verschiedene Lösungen erlauben</a:t>
            </a:r>
          </a:p>
        </p:txBody>
      </p:sp>
    </p:spTree>
    <p:extLst>
      <p:ext uri="{BB962C8B-B14F-4D97-AF65-F5344CB8AC3E}">
        <p14:creationId xmlns:p14="http://schemas.microsoft.com/office/powerpoint/2010/main" val="391155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8B96F5B-52BB-1AD8-D941-269D80CD0AB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A7E708-50E1-4306-20B5-0DB60EB88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Unterrichtsformen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4765E9-16C0-C09C-5E0D-90BE7443B7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Was habe wir vom remote Unterricht gelernt?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54417C-4B8C-1F12-668C-49FD2462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Fusszeile (Ändern über «Einfügen &gt; Kopf- und Fusszeile»)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A25E97-CE9A-79EA-8972-E0796A96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771C8AA-C057-F613-6D3A-5B3FB97708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SOUG-Day, 4.4.23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2096EFA-30EE-C5FC-A216-E480FEB225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/>
              <a:t>Dr. Andrea Kennel, </a:t>
            </a:r>
            <a:r>
              <a:rPr lang="de-CH" dirty="0" err="1"/>
              <a:t>fhnw</a:t>
            </a:r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BFD8AC-6C82-D051-3C94-F20565FA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26" y="3328276"/>
            <a:ext cx="5323240" cy="3539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8185C1-9AC6-CF43-79A9-4F6311873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028" y="861010"/>
            <a:ext cx="5323238" cy="35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8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4B06-8C1B-0DBA-C249-211E886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A3970-645E-87E3-2EFB-B39DB0FD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Methoden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EBB3AA-669D-7D98-F9EE-6566C6A6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Prüfungen</a:t>
            </a:r>
          </a:p>
        </p:txBody>
      </p:sp>
      <p:pic>
        <p:nvPicPr>
          <p:cNvPr id="2" name="Picture 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2B698AD-E378-88F3-343B-D94D230DE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98" y="1369296"/>
            <a:ext cx="7658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56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4B06-8C1B-0DBA-C249-211E886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A3970-645E-87E3-2EFB-B39DB0FD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Methoden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EBB3AA-669D-7D98-F9EE-6566C6A6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Podien</a:t>
            </a:r>
          </a:p>
        </p:txBody>
      </p:sp>
      <p:pic>
        <p:nvPicPr>
          <p:cNvPr id="2050" name="Picture 2" descr="Panel Clipart">
            <a:extLst>
              <a:ext uri="{FF2B5EF4-FFF2-40B4-BE49-F238E27FC236}">
                <a16:creationId xmlns:a16="http://schemas.microsoft.com/office/drawing/2014/main" id="{FEF46EA6-3144-F19B-37C8-FF47823B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182" y="996375"/>
            <a:ext cx="7894769" cy="48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76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4B06-8C1B-0DBA-C249-211E886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A3970-645E-87E3-2EFB-B39DB0FD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Methoden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EBB3AA-669D-7D98-F9EE-6566C6A6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Selber Aufgaben erfinden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A209B2-1A15-6B90-4B39-5E266FFDF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0" y="1369296"/>
            <a:ext cx="6689091" cy="44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0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4B06-8C1B-0DBA-C249-211E886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A3970-645E-87E3-2EFB-B39DB0FD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Methoden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EBB3AA-669D-7D98-F9EE-6566C6A6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Kahoot Fragen erstellen lassen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424BCC-C993-6731-1FCD-AA3BC537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437" y="1369296"/>
            <a:ext cx="6846734" cy="385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56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4B06-8C1B-0DBA-C249-211E886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A3970-645E-87E3-2EFB-B39DB0FD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Methoden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EBB3AA-669D-7D98-F9EE-6566C6A6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Praxisbezug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D33466-3271-D3AD-B0D0-6D3B350B4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142" y="1369295"/>
            <a:ext cx="7026029" cy="46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6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4B06-8C1B-0DBA-C249-211E886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A3970-645E-87E3-2EFB-B39DB0FD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Methoden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EBB3AA-669D-7D98-F9EE-6566C6A6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Spiele zum Lernen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0AA018-4A9A-663C-1737-07EC08D39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47" y="1369296"/>
            <a:ext cx="7863824" cy="39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99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4B06-8C1B-0DBA-C249-211E886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A3970-645E-87E3-2EFB-B39DB0FD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Methoden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EBB3AA-669D-7D98-F9EE-6566C6A6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PeerGrading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2B5B2-BF1D-57F5-DEC8-0941E8021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369295"/>
            <a:ext cx="7056371" cy="46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68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4B06-8C1B-0DBA-C249-211E886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A3970-645E-87E3-2EFB-B39DB0FD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Methoden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EBB3AA-669D-7D98-F9EE-6566C6A6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Offene Fragestellungen, die verschiedene Lösungen erlauben</a:t>
            </a:r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FFFE9591-0A38-2D66-7915-E4A1E73C1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2479462"/>
            <a:ext cx="4104456" cy="39212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5F5E2D-5DDA-0409-4200-1B724C55B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29" y="2663405"/>
            <a:ext cx="508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7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4B06-8C1B-0DBA-C249-211E886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A3970-645E-87E3-2EFB-B39DB0FD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Was ist das Ziel des Unterrichts 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EBB3AA-669D-7D98-F9EE-6566C6A6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9898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4B06-8C1B-0DBA-C249-211E886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7A3970-645E-87E3-2EFB-B39DB0FD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Was motiviert mich zum Lernen 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EBB3AA-669D-7D98-F9EE-6566C6A6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745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0ABAA-B1E2-F25A-68EB-CC82B139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A5BC7A8-4BFF-4AD3-B72F-8DCD59F3E405}"/>
              </a:ext>
            </a:extLst>
          </p:cNvPr>
          <p:cNvSpPr txBox="1">
            <a:spLocks/>
          </p:cNvSpPr>
          <p:nvPr/>
        </p:nvSpPr>
        <p:spPr bwMode="auto">
          <a:xfrm>
            <a:off x="963247" y="1700901"/>
            <a:ext cx="10363200" cy="136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sz="3599" kern="0">
                <a:latin typeface="Arial" charset="0"/>
              </a:rPr>
              <a:t>Dr. Andrea Kennel</a:t>
            </a:r>
            <a:endParaRPr lang="de-CH" sz="3599" kern="0" dirty="0">
              <a:latin typeface="Arial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DA0F5F6-3AD1-AE9E-93FC-E3B6B7D1C784}"/>
              </a:ext>
            </a:extLst>
          </p:cNvPr>
          <p:cNvSpPr txBox="1">
            <a:spLocks/>
          </p:cNvSpPr>
          <p:nvPr/>
        </p:nvSpPr>
        <p:spPr bwMode="auto">
          <a:xfrm>
            <a:off x="963518" y="3298386"/>
            <a:ext cx="5708517" cy="261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1042988" rtl="0" eaLnBrk="1" fontAlgn="base" hangingPunct="1">
              <a:lnSpc>
                <a:spcPct val="115000"/>
              </a:lnSpc>
              <a:spcBef>
                <a:spcPts val="1200"/>
              </a:spcBef>
              <a:spcAft>
                <a:spcPct val="0"/>
              </a:spcAft>
              <a:defRPr sz="2000" b="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171450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169863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73150" indent="-180975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319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18891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63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35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607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CH" sz="2800" kern="0" dirty="0">
                <a:latin typeface="Arial" charset="0"/>
              </a:rPr>
              <a:t>Consultant </a:t>
            </a:r>
          </a:p>
          <a:p>
            <a:r>
              <a:rPr lang="de-CH" sz="2800" kern="0" dirty="0">
                <a:latin typeface="Arial" charset="0"/>
              </a:rPr>
              <a:t>Dozentin für Datenbanken</a:t>
            </a:r>
          </a:p>
          <a:p>
            <a:r>
              <a:rPr lang="de-CH" sz="2800" kern="0" dirty="0">
                <a:latin typeface="Arial" charset="0"/>
              </a:rPr>
              <a:t>Coach für Project Management</a:t>
            </a:r>
          </a:p>
          <a:p>
            <a:r>
              <a:rPr lang="de-CH" sz="2800" kern="0" dirty="0">
                <a:latin typeface="Arial" charset="0"/>
              </a:rPr>
              <a:t>FHNW Brugg/Windisch, Schweiz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EF5FEBA-B6DE-E15A-3E4E-5E3BBD4033C5}"/>
              </a:ext>
            </a:extLst>
          </p:cNvPr>
          <p:cNvSpPr txBox="1">
            <a:spLocks/>
          </p:cNvSpPr>
          <p:nvPr/>
        </p:nvSpPr>
        <p:spPr>
          <a:xfrm>
            <a:off x="6450483" y="1641470"/>
            <a:ext cx="4897181" cy="4606782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defRPr sz="2954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2031" indent="-357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2954">
                <a:solidFill>
                  <a:schemeClr val="tx1"/>
                </a:solidFill>
                <a:latin typeface="+mn-lt"/>
              </a:defRPr>
            </a:lvl2pPr>
            <a:lvl3pPr marL="1172337" indent="-34584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n"/>
              <a:defRPr sz="2462">
                <a:solidFill>
                  <a:schemeClr val="tx1"/>
                </a:solidFill>
                <a:latin typeface="+mn-lt"/>
              </a:defRPr>
            </a:lvl3pPr>
            <a:lvl4pPr marL="1764368" indent="-357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2344674" indent="-34584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Char char="•"/>
              <a:defRPr sz="1969">
                <a:solidFill>
                  <a:schemeClr val="tx1"/>
                </a:solidFill>
                <a:latin typeface="+mn-lt"/>
              </a:defRPr>
            </a:lvl5pPr>
            <a:lvl6pPr marL="2907396" indent="-34584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Char char="•"/>
              <a:defRPr sz="1969">
                <a:solidFill>
                  <a:schemeClr val="tx1"/>
                </a:solidFill>
                <a:latin typeface="+mn-lt"/>
              </a:defRPr>
            </a:lvl6pPr>
            <a:lvl7pPr marL="3470118" indent="-34584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Char char="•"/>
              <a:defRPr sz="1969">
                <a:solidFill>
                  <a:schemeClr val="tx1"/>
                </a:solidFill>
                <a:latin typeface="+mn-lt"/>
              </a:defRPr>
            </a:lvl7pPr>
            <a:lvl8pPr marL="4032839" indent="-34584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Char char="•"/>
              <a:defRPr sz="1969">
                <a:solidFill>
                  <a:schemeClr val="tx1"/>
                </a:solidFill>
                <a:latin typeface="+mn-lt"/>
              </a:defRPr>
            </a:lvl8pPr>
            <a:lvl9pPr marL="4595561" indent="-34584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Char char="•"/>
              <a:defRPr sz="1969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endParaRPr lang="de-CH" sz="9599" kern="0"/>
          </a:p>
          <a:p>
            <a:pPr marL="0" indent="0">
              <a:spcBef>
                <a:spcPts val="0"/>
              </a:spcBef>
              <a:defRPr/>
            </a:pPr>
            <a:endParaRPr lang="de-CH" sz="9599" kern="0"/>
          </a:p>
          <a:p>
            <a:pPr marL="0" indent="0">
              <a:spcBef>
                <a:spcPts val="0"/>
              </a:spcBef>
              <a:defRPr/>
            </a:pPr>
            <a:r>
              <a:rPr lang="de-CH" kern="0">
                <a:hlinkClick r:id="rId2"/>
              </a:rPr>
              <a:t>andrea.kennel@fhnw.ch</a:t>
            </a:r>
            <a:endParaRPr lang="de-CH" kern="0">
              <a:hlinkClick r:id="" action="ppaction://noaction"/>
            </a:endParaRPr>
          </a:p>
          <a:p>
            <a:pPr marL="0" indent="0">
              <a:spcBef>
                <a:spcPts val="0"/>
              </a:spcBef>
              <a:defRPr/>
            </a:pPr>
            <a:r>
              <a:rPr lang="de-CH" kern="0">
                <a:hlinkClick r:id="" action="ppaction://noaction"/>
              </a:rPr>
              <a:t>andrea@infokennel.ch</a:t>
            </a:r>
            <a:endParaRPr lang="de-CH" kern="0"/>
          </a:p>
          <a:p>
            <a:pPr marL="0" indent="0">
              <a:spcBef>
                <a:spcPts val="0"/>
              </a:spcBef>
              <a:defRPr/>
            </a:pPr>
            <a:r>
              <a:rPr lang="de-CH" kern="0">
                <a:hlinkClick r:id="rId3"/>
              </a:rPr>
              <a:t>www.infokennel.ch</a:t>
            </a:r>
            <a:endParaRPr lang="de-CH" kern="0"/>
          </a:p>
          <a:p>
            <a:pPr marL="0" indent="0">
              <a:spcBef>
                <a:spcPts val="0"/>
              </a:spcBef>
              <a:defRPr/>
            </a:pPr>
            <a:endParaRPr lang="de-CH" kern="0"/>
          </a:p>
          <a:p>
            <a:pPr marL="0" indent="0">
              <a:spcBef>
                <a:spcPts val="0"/>
              </a:spcBef>
              <a:defRPr/>
            </a:pPr>
            <a:endParaRPr lang="de-CH" kern="0"/>
          </a:p>
          <a:p>
            <a:pPr marL="0" indent="0">
              <a:spcBef>
                <a:spcPts val="0"/>
              </a:spcBef>
              <a:defRPr/>
            </a:pPr>
            <a:endParaRPr lang="de-CH" sz="9599" ker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4806D5-958E-5D70-7A3F-5C0C05B55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46" y="598698"/>
            <a:ext cx="3809800" cy="3809800"/>
          </a:xfrm>
          <a:prstGeom prst="rect">
            <a:avLst/>
          </a:prstGeom>
        </p:spPr>
      </p:pic>
      <p:pic>
        <p:nvPicPr>
          <p:cNvPr id="11" name="Picture 2" descr="Oracle ACE Logo">
            <a:extLst>
              <a:ext uri="{FF2B5EF4-FFF2-40B4-BE49-F238E27FC236}">
                <a16:creationId xmlns:a16="http://schemas.microsoft.com/office/drawing/2014/main" id="{CFCEDD44-B218-C9A2-D81F-0A0671D4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09" y="2319519"/>
            <a:ext cx="2857793" cy="9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861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6C9B7-BD3A-597C-3993-B0941B9C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DD6B16-247D-56F4-EFCE-2B923932D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Mein Ziel und Fazit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94C695-F4FA-EBF1-D6AE-D032E4567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Fordern und fördern</a:t>
            </a:r>
          </a:p>
          <a:p>
            <a:r>
              <a:rPr lang="en-CH" dirty="0"/>
              <a:t>Studis aktivieren</a:t>
            </a:r>
          </a:p>
          <a:p>
            <a:r>
              <a:rPr lang="en-CH" dirty="0"/>
              <a:t>Studis motivieren</a:t>
            </a:r>
          </a:p>
          <a:p>
            <a:r>
              <a:rPr lang="en-CH" dirty="0"/>
              <a:t>Studis faszinieren</a:t>
            </a:r>
          </a:p>
          <a:p>
            <a:r>
              <a:rPr lang="en-CH" dirty="0"/>
              <a:t>Studis in die Lernzone bringen</a:t>
            </a:r>
          </a:p>
          <a:p>
            <a:endParaRPr lang="en-CH" dirty="0"/>
          </a:p>
          <a:p>
            <a:r>
              <a:rPr lang="en-CH" dirty="0"/>
              <a:t>All das ist remote möglich,</a:t>
            </a:r>
            <a:br>
              <a:rPr lang="en-CH" dirty="0"/>
            </a:br>
            <a:r>
              <a:rPr lang="en-CH" dirty="0"/>
              <a:t>vor Ort aber viel einfacher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6A259-3DF0-4210-E1BE-2895C7F0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43" y="1012634"/>
            <a:ext cx="4534641" cy="46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7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0ABAA-B1E2-F25A-68EB-CC82B139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A5BC7A8-4BFF-4AD3-B72F-8DCD59F3E405}"/>
              </a:ext>
            </a:extLst>
          </p:cNvPr>
          <p:cNvSpPr txBox="1">
            <a:spLocks/>
          </p:cNvSpPr>
          <p:nvPr/>
        </p:nvSpPr>
        <p:spPr bwMode="auto">
          <a:xfrm>
            <a:off x="963247" y="1700901"/>
            <a:ext cx="10363200" cy="136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sz="3599" kern="0">
                <a:latin typeface="Arial" charset="0"/>
              </a:rPr>
              <a:t>Dr. Andrea Kennel</a:t>
            </a:r>
            <a:endParaRPr lang="de-CH" sz="3599" kern="0" dirty="0">
              <a:latin typeface="Arial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DA0F5F6-3AD1-AE9E-93FC-E3B6B7D1C784}"/>
              </a:ext>
            </a:extLst>
          </p:cNvPr>
          <p:cNvSpPr txBox="1">
            <a:spLocks/>
          </p:cNvSpPr>
          <p:nvPr/>
        </p:nvSpPr>
        <p:spPr bwMode="auto">
          <a:xfrm>
            <a:off x="963518" y="3298386"/>
            <a:ext cx="5708517" cy="261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1042988" rtl="0" eaLnBrk="1" fontAlgn="base" hangingPunct="1">
              <a:lnSpc>
                <a:spcPct val="115000"/>
              </a:lnSpc>
              <a:spcBef>
                <a:spcPts val="1200"/>
              </a:spcBef>
              <a:spcAft>
                <a:spcPct val="0"/>
              </a:spcAft>
              <a:defRPr sz="2000" b="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171450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169863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73150" indent="-180975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319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18891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63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35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607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CH" sz="2800" kern="0" dirty="0">
                <a:latin typeface="Arial" charset="0"/>
              </a:rPr>
              <a:t>Consultant </a:t>
            </a:r>
          </a:p>
          <a:p>
            <a:r>
              <a:rPr lang="de-CH" sz="2800" kern="0" dirty="0">
                <a:latin typeface="Arial" charset="0"/>
              </a:rPr>
              <a:t>Dozentin für Datenbanken</a:t>
            </a:r>
          </a:p>
          <a:p>
            <a:r>
              <a:rPr lang="de-CH" sz="2800" kern="0" dirty="0">
                <a:latin typeface="Arial" charset="0"/>
              </a:rPr>
              <a:t>Coach für Project Management</a:t>
            </a:r>
          </a:p>
          <a:p>
            <a:r>
              <a:rPr lang="de-CH" sz="2800" kern="0" dirty="0">
                <a:latin typeface="Arial" charset="0"/>
              </a:rPr>
              <a:t>FHNW Brugg/Windisch, Schweiz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EF5FEBA-B6DE-E15A-3E4E-5E3BBD4033C5}"/>
              </a:ext>
            </a:extLst>
          </p:cNvPr>
          <p:cNvSpPr txBox="1">
            <a:spLocks/>
          </p:cNvSpPr>
          <p:nvPr/>
        </p:nvSpPr>
        <p:spPr>
          <a:xfrm>
            <a:off x="6450483" y="1641470"/>
            <a:ext cx="4897181" cy="4606782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defRPr sz="2954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2031" indent="-357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2954">
                <a:solidFill>
                  <a:schemeClr val="tx1"/>
                </a:solidFill>
                <a:latin typeface="+mn-lt"/>
              </a:defRPr>
            </a:lvl2pPr>
            <a:lvl3pPr marL="1172337" indent="-34584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n"/>
              <a:defRPr sz="2462">
                <a:solidFill>
                  <a:schemeClr val="tx1"/>
                </a:solidFill>
                <a:latin typeface="+mn-lt"/>
              </a:defRPr>
            </a:lvl3pPr>
            <a:lvl4pPr marL="1764368" indent="-357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2344674" indent="-34584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Char char="•"/>
              <a:defRPr sz="1969">
                <a:solidFill>
                  <a:schemeClr val="tx1"/>
                </a:solidFill>
                <a:latin typeface="+mn-lt"/>
              </a:defRPr>
            </a:lvl5pPr>
            <a:lvl6pPr marL="2907396" indent="-34584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Char char="•"/>
              <a:defRPr sz="1969">
                <a:solidFill>
                  <a:schemeClr val="tx1"/>
                </a:solidFill>
                <a:latin typeface="+mn-lt"/>
              </a:defRPr>
            </a:lvl6pPr>
            <a:lvl7pPr marL="3470118" indent="-34584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Char char="•"/>
              <a:defRPr sz="1969">
                <a:solidFill>
                  <a:schemeClr val="tx1"/>
                </a:solidFill>
                <a:latin typeface="+mn-lt"/>
              </a:defRPr>
            </a:lvl7pPr>
            <a:lvl8pPr marL="4032839" indent="-34584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Char char="•"/>
              <a:defRPr sz="1969">
                <a:solidFill>
                  <a:schemeClr val="tx1"/>
                </a:solidFill>
                <a:latin typeface="+mn-lt"/>
              </a:defRPr>
            </a:lvl8pPr>
            <a:lvl9pPr marL="4595561" indent="-34584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Char char="•"/>
              <a:defRPr sz="1969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endParaRPr lang="de-CH" sz="9599" kern="0"/>
          </a:p>
          <a:p>
            <a:pPr marL="0" indent="0">
              <a:spcBef>
                <a:spcPts val="0"/>
              </a:spcBef>
              <a:defRPr/>
            </a:pPr>
            <a:endParaRPr lang="de-CH" sz="9599" kern="0"/>
          </a:p>
          <a:p>
            <a:pPr marL="0" indent="0">
              <a:spcBef>
                <a:spcPts val="0"/>
              </a:spcBef>
              <a:defRPr/>
            </a:pPr>
            <a:r>
              <a:rPr lang="de-CH" kern="0">
                <a:hlinkClick r:id="rId2"/>
              </a:rPr>
              <a:t>andrea.kennel@fhnw.ch</a:t>
            </a:r>
            <a:endParaRPr lang="de-CH" kern="0">
              <a:hlinkClick r:id="" action="ppaction://noaction"/>
            </a:endParaRPr>
          </a:p>
          <a:p>
            <a:pPr marL="0" indent="0">
              <a:spcBef>
                <a:spcPts val="0"/>
              </a:spcBef>
              <a:defRPr/>
            </a:pPr>
            <a:r>
              <a:rPr lang="de-CH" kern="0">
                <a:hlinkClick r:id="" action="ppaction://noaction"/>
              </a:rPr>
              <a:t>andrea@infokennel.ch</a:t>
            </a:r>
            <a:endParaRPr lang="de-CH" kern="0"/>
          </a:p>
          <a:p>
            <a:pPr marL="0" indent="0">
              <a:spcBef>
                <a:spcPts val="0"/>
              </a:spcBef>
              <a:defRPr/>
            </a:pPr>
            <a:r>
              <a:rPr lang="de-CH" kern="0">
                <a:hlinkClick r:id="rId3"/>
              </a:rPr>
              <a:t>www.infokennel.ch</a:t>
            </a:r>
            <a:endParaRPr lang="de-CH" kern="0"/>
          </a:p>
          <a:p>
            <a:pPr marL="0" indent="0">
              <a:spcBef>
                <a:spcPts val="0"/>
              </a:spcBef>
              <a:defRPr/>
            </a:pPr>
            <a:endParaRPr lang="de-CH" kern="0"/>
          </a:p>
          <a:p>
            <a:pPr marL="0" indent="0">
              <a:spcBef>
                <a:spcPts val="0"/>
              </a:spcBef>
              <a:defRPr/>
            </a:pPr>
            <a:endParaRPr lang="de-CH" kern="0"/>
          </a:p>
          <a:p>
            <a:pPr marL="0" indent="0">
              <a:spcBef>
                <a:spcPts val="0"/>
              </a:spcBef>
              <a:defRPr/>
            </a:pPr>
            <a:endParaRPr lang="de-CH" sz="9599" ker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4806D5-958E-5D70-7A3F-5C0C05B55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46" y="598698"/>
            <a:ext cx="3809800" cy="3809800"/>
          </a:xfrm>
          <a:prstGeom prst="rect">
            <a:avLst/>
          </a:prstGeom>
        </p:spPr>
      </p:pic>
      <p:pic>
        <p:nvPicPr>
          <p:cNvPr id="11" name="Picture 2" descr="Oracle ACE Logo">
            <a:extLst>
              <a:ext uri="{FF2B5EF4-FFF2-40B4-BE49-F238E27FC236}">
                <a16:creationId xmlns:a16="http://schemas.microsoft.com/office/drawing/2014/main" id="{CFCEDD44-B218-C9A2-D81F-0A0671D4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09" y="2319519"/>
            <a:ext cx="2857793" cy="9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9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7B81F-87A5-D21C-73A7-26437585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C00FFE-A3AE-50AC-A946-FF3BFE0C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“Klassischer” Unterricht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4B4442-664B-9209-D41E-2322AA59D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1026" name="Picture 2" descr="Allgemeine Didaktik">
            <a:extLst>
              <a:ext uri="{FF2B5EF4-FFF2-40B4-BE49-F238E27FC236}">
                <a16:creationId xmlns:a16="http://schemas.microsoft.com/office/drawing/2014/main" id="{D183A444-FD15-0EA1-96EB-94A23394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7" y="1797670"/>
            <a:ext cx="10562285" cy="442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560F2-8758-2429-930C-8AF74824A637}"/>
              </a:ext>
            </a:extLst>
          </p:cNvPr>
          <p:cNvSpPr txBox="1"/>
          <p:nvPr/>
        </p:nvSpPr>
        <p:spPr>
          <a:xfrm>
            <a:off x="811237" y="6182293"/>
            <a:ext cx="6747360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88" dirty="0"/>
              <a:t>Quelle: </a:t>
            </a:r>
            <a:r>
              <a:rPr lang="en-GB" sz="1088" dirty="0"/>
              <a:t>https://</a:t>
            </a:r>
            <a:r>
              <a:rPr lang="en-GB" sz="1088" dirty="0" err="1"/>
              <a:t>phzh.ch</a:t>
            </a:r>
            <a:r>
              <a:rPr lang="en-GB" sz="1088" dirty="0"/>
              <a:t>/de/</a:t>
            </a:r>
            <a:r>
              <a:rPr lang="en-GB" sz="1088" dirty="0" err="1"/>
              <a:t>Dienstleistungen</a:t>
            </a:r>
            <a:r>
              <a:rPr lang="en-GB" sz="1088" dirty="0"/>
              <a:t>/</a:t>
            </a:r>
            <a:r>
              <a:rPr lang="en-GB" sz="1088" dirty="0" err="1"/>
              <a:t>internationale-bildungsentwicklung</a:t>
            </a:r>
            <a:r>
              <a:rPr lang="en-GB" sz="1088" dirty="0"/>
              <a:t>/</a:t>
            </a:r>
            <a:r>
              <a:rPr lang="en-GB" sz="1088" dirty="0" err="1"/>
              <a:t>themen</a:t>
            </a:r>
            <a:r>
              <a:rPr lang="en-GB" sz="1088" dirty="0"/>
              <a:t>/</a:t>
            </a:r>
            <a:r>
              <a:rPr lang="en-GB" sz="1088" dirty="0" err="1"/>
              <a:t>allgemeine-didaktik</a:t>
            </a:r>
            <a:r>
              <a:rPr lang="en-GB" sz="1088" dirty="0"/>
              <a:t>/</a:t>
            </a:r>
            <a:endParaRPr lang="en-CH" sz="1088" dirty="0"/>
          </a:p>
        </p:txBody>
      </p:sp>
    </p:spTree>
    <p:extLst>
      <p:ext uri="{BB962C8B-B14F-4D97-AF65-F5344CB8AC3E}">
        <p14:creationId xmlns:p14="http://schemas.microsoft.com/office/powerpoint/2010/main" val="1814338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7B81F-87A5-D21C-73A7-26437585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C00FFE-A3AE-50AC-A946-FF3BFE0C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“Klassischer” Unterricht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4B4442-664B-9209-D41E-2322AA59D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1026" name="Picture 2" descr="Allgemeine Didaktik">
            <a:extLst>
              <a:ext uri="{FF2B5EF4-FFF2-40B4-BE49-F238E27FC236}">
                <a16:creationId xmlns:a16="http://schemas.microsoft.com/office/drawing/2014/main" id="{D183A444-FD15-0EA1-96EB-94A23394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7" y="1797670"/>
            <a:ext cx="10562285" cy="442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560F2-8758-2429-930C-8AF74824A637}"/>
              </a:ext>
            </a:extLst>
          </p:cNvPr>
          <p:cNvSpPr txBox="1"/>
          <p:nvPr/>
        </p:nvSpPr>
        <p:spPr>
          <a:xfrm>
            <a:off x="811237" y="6182293"/>
            <a:ext cx="6747360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88" dirty="0"/>
              <a:t>Quelle: </a:t>
            </a:r>
            <a:r>
              <a:rPr lang="en-GB" sz="1088" dirty="0"/>
              <a:t>https://</a:t>
            </a:r>
            <a:r>
              <a:rPr lang="en-GB" sz="1088" dirty="0" err="1"/>
              <a:t>phzh.ch</a:t>
            </a:r>
            <a:r>
              <a:rPr lang="en-GB" sz="1088" dirty="0"/>
              <a:t>/de/</a:t>
            </a:r>
            <a:r>
              <a:rPr lang="en-GB" sz="1088" dirty="0" err="1"/>
              <a:t>Dienstleistungen</a:t>
            </a:r>
            <a:r>
              <a:rPr lang="en-GB" sz="1088" dirty="0"/>
              <a:t>/</a:t>
            </a:r>
            <a:r>
              <a:rPr lang="en-GB" sz="1088" dirty="0" err="1"/>
              <a:t>internationale-bildungsentwicklung</a:t>
            </a:r>
            <a:r>
              <a:rPr lang="en-GB" sz="1088" dirty="0"/>
              <a:t>/</a:t>
            </a:r>
            <a:r>
              <a:rPr lang="en-GB" sz="1088" dirty="0" err="1"/>
              <a:t>themen</a:t>
            </a:r>
            <a:r>
              <a:rPr lang="en-GB" sz="1088" dirty="0"/>
              <a:t>/</a:t>
            </a:r>
            <a:r>
              <a:rPr lang="en-GB" sz="1088" dirty="0" err="1"/>
              <a:t>allgemeine-didaktik</a:t>
            </a:r>
            <a:r>
              <a:rPr lang="en-GB" sz="1088" dirty="0"/>
              <a:t>/</a:t>
            </a:r>
            <a:endParaRPr lang="en-CH" sz="1088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952D5-8579-5CC0-5685-C3629AF4EB9F}"/>
              </a:ext>
            </a:extLst>
          </p:cNvPr>
          <p:cNvSpPr txBox="1"/>
          <p:nvPr/>
        </p:nvSpPr>
        <p:spPr>
          <a:xfrm rot="19557335">
            <a:off x="1710147" y="3123116"/>
            <a:ext cx="8313351" cy="650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28" b="1" dirty="0">
                <a:solidFill>
                  <a:srgbClr val="0070C0"/>
                </a:solidFill>
                <a:highlight>
                  <a:srgbClr val="FFFF00"/>
                </a:highlight>
              </a:rPr>
              <a:t>Ab Montag 16.3.20 remote Unterricht</a:t>
            </a:r>
          </a:p>
        </p:txBody>
      </p:sp>
    </p:spTree>
    <p:extLst>
      <p:ext uri="{BB962C8B-B14F-4D97-AF65-F5344CB8AC3E}">
        <p14:creationId xmlns:p14="http://schemas.microsoft.com/office/powerpoint/2010/main" val="307383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047481F-C217-0097-3FBA-7B262BBE6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54859F-B10D-7990-024A-B97DADD5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1D4A5-D5FE-C50F-95AE-EA826359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6033C-818C-D592-1F45-A636753A0D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Microsoft Teams: Real Collaboration for your Business |  AlfaPeople-Middle-East">
            <a:extLst>
              <a:ext uri="{FF2B5EF4-FFF2-40B4-BE49-F238E27FC236}">
                <a16:creationId xmlns:a16="http://schemas.microsoft.com/office/drawing/2014/main" id="{E829208F-48F5-3DA1-D7C8-81E7C616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"/>
            <a:ext cx="11472113" cy="64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22FD1-DDB1-8A70-459A-9FA997DB5E8E}"/>
              </a:ext>
            </a:extLst>
          </p:cNvPr>
          <p:cNvSpPr txBox="1"/>
          <p:nvPr/>
        </p:nvSpPr>
        <p:spPr>
          <a:xfrm>
            <a:off x="0" y="6520909"/>
            <a:ext cx="6596678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88" dirty="0"/>
              <a:t>Quelle: </a:t>
            </a:r>
            <a:r>
              <a:rPr lang="en-GB" sz="1088" dirty="0"/>
              <a:t>https://</a:t>
            </a:r>
            <a:r>
              <a:rPr lang="en-GB" sz="1088" dirty="0" err="1"/>
              <a:t>alfapeople.com</a:t>
            </a:r>
            <a:r>
              <a:rPr lang="en-GB" sz="1088" dirty="0"/>
              <a:t>/me/microsoft-teams-collaboration-tool-how-use-more-efficiently-company/</a:t>
            </a:r>
            <a:endParaRPr lang="en-CH" sz="1088" dirty="0"/>
          </a:p>
        </p:txBody>
      </p:sp>
    </p:spTree>
    <p:extLst>
      <p:ext uri="{BB962C8B-B14F-4D97-AF65-F5344CB8AC3E}">
        <p14:creationId xmlns:p14="http://schemas.microsoft.com/office/powerpoint/2010/main" val="323372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FFA1-062D-90E6-9ADF-D35470DF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70204D-B041-2D12-E6D7-4A4A1152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 liegt das Problem 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4E12B9-E06B-178C-57B3-B5626A79A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Ich erklärte Theorie</a:t>
            </a:r>
          </a:p>
          <a:p>
            <a:r>
              <a:rPr lang="en-CH" dirty="0"/>
              <a:t>Dann werden Übungen gelöst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Machen wir ein konkretes Beispiel</a:t>
            </a:r>
          </a:p>
        </p:txBody>
      </p:sp>
    </p:spTree>
    <p:extLst>
      <p:ext uri="{BB962C8B-B14F-4D97-AF65-F5344CB8AC3E}">
        <p14:creationId xmlns:p14="http://schemas.microsoft.com/office/powerpoint/2010/main" val="315531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052FB-3FD7-8BEE-969C-C22F4CC8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DFAB8E-8B4F-A184-5B1B-7F0E15A5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Kongruente Figuren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87377-FE90-1E79-72D3-374078D0B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Beispiel kongruenter Figuren gemäss Wikipedia:</a:t>
            </a:r>
          </a:p>
          <a:p>
            <a:endParaRPr lang="en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695389-0332-5702-68DC-5DCD55922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2636912"/>
            <a:ext cx="78486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2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052FB-3FD7-8BEE-969C-C22F4CC8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DFAB8E-8B4F-A184-5B1B-7F0E15A5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Kongruente Figuren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87377-FE90-1E79-72D3-374078D0B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Definition gemäss Wikipedia:</a:t>
            </a:r>
          </a:p>
          <a:p>
            <a:r>
              <a:rPr lang="en-GB" dirty="0"/>
              <a:t>In der Geometrie 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zwei</a:t>
            </a:r>
            <a:r>
              <a:rPr lang="en-GB" dirty="0"/>
              <a:t> Figuren </a:t>
            </a:r>
            <a:r>
              <a:rPr lang="en-GB" b="1" dirty="0" err="1"/>
              <a:t>kongruent</a:t>
            </a:r>
            <a:r>
              <a:rPr lang="en-GB" dirty="0"/>
              <a:t> (</a:t>
            </a:r>
            <a:r>
              <a:rPr lang="en-GB" dirty="0" err="1"/>
              <a:t>deckungsgleich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gleichförmig</a:t>
            </a:r>
            <a:r>
              <a:rPr lang="en-GB" dirty="0"/>
              <a:t>) (von lat. </a:t>
            </a:r>
            <a:r>
              <a:rPr lang="en-GB" i="1" dirty="0" err="1"/>
              <a:t>congruens</a:t>
            </a:r>
            <a:r>
              <a:rPr lang="en-GB" dirty="0"/>
              <a:t> = </a:t>
            </a:r>
            <a:r>
              <a:rPr lang="en-GB" dirty="0" err="1"/>
              <a:t>übereinstimmend</a:t>
            </a:r>
            <a:r>
              <a:rPr lang="en-GB" dirty="0"/>
              <a:t>, </a:t>
            </a:r>
            <a:r>
              <a:rPr lang="en-GB" dirty="0" err="1"/>
              <a:t>passend</a:t>
            </a:r>
            <a:r>
              <a:rPr lang="en-GB" dirty="0"/>
              <a:t>),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 Kongruenzabbildung </a:t>
            </a:r>
            <a:r>
              <a:rPr lang="en-GB" dirty="0" err="1"/>
              <a:t>ineinander</a:t>
            </a:r>
            <a:r>
              <a:rPr lang="en-GB" dirty="0"/>
              <a:t> </a:t>
            </a:r>
            <a:r>
              <a:rPr lang="en-GB" dirty="0" err="1"/>
              <a:t>überführt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. </a:t>
            </a:r>
            <a:r>
              <a:rPr lang="en-GB" dirty="0" err="1"/>
              <a:t>Kongruenzabbildungen</a:t>
            </a:r>
            <a:r>
              <a:rPr lang="en-GB" dirty="0"/>
              <a:t> (</a:t>
            </a:r>
            <a:r>
              <a:rPr lang="en-GB" dirty="0" err="1"/>
              <a:t>auch</a:t>
            </a:r>
            <a:r>
              <a:rPr lang="en-GB" dirty="0"/>
              <a:t> Bewegungen </a:t>
            </a:r>
            <a:r>
              <a:rPr lang="en-GB" dirty="0" err="1"/>
              <a:t>genannt</a:t>
            </a:r>
            <a:r>
              <a:rPr lang="en-GB" dirty="0"/>
              <a:t>) </a:t>
            </a:r>
            <a:r>
              <a:rPr lang="en-GB" dirty="0" err="1"/>
              <a:t>sind</a:t>
            </a:r>
            <a:r>
              <a:rPr lang="en-GB" dirty="0"/>
              <a:t> Parallelverschiebung, Drehung, Spiegelung und die Verknüpfungen 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Abbildungen</a:t>
            </a:r>
            <a:r>
              <a:rPr lang="en-GB" dirty="0"/>
              <a:t>.</a:t>
            </a:r>
          </a:p>
          <a:p>
            <a:r>
              <a:rPr lang="en-GB" dirty="0"/>
              <a:t>Die </a:t>
            </a:r>
            <a:r>
              <a:rPr lang="en-GB" dirty="0" err="1"/>
              <a:t>Kongruenz</a:t>
            </a:r>
            <a:r>
              <a:rPr lang="en-GB" dirty="0"/>
              <a:t> von </a:t>
            </a:r>
            <a:r>
              <a:rPr lang="en-GB" dirty="0" err="1"/>
              <a:t>zwei</a:t>
            </a:r>
            <a:r>
              <a:rPr lang="en-GB" dirty="0"/>
              <a:t> </a:t>
            </a:r>
            <a:r>
              <a:rPr lang="en-GB" dirty="0" err="1"/>
              <a:t>ebenen</a:t>
            </a:r>
            <a:r>
              <a:rPr lang="en-GB" dirty="0"/>
              <a:t> </a:t>
            </a:r>
            <a:r>
              <a:rPr lang="en-GB" dirty="0" err="1"/>
              <a:t>geometrischen</a:t>
            </a:r>
            <a:r>
              <a:rPr lang="en-GB" dirty="0"/>
              <a:t> </a:t>
            </a:r>
            <a:r>
              <a:rPr lang="en-GB" dirty="0" err="1"/>
              <a:t>Figuren</a:t>
            </a:r>
            <a:r>
              <a:rPr lang="en-GB" dirty="0"/>
              <a:t> </a:t>
            </a:r>
            <a:r>
              <a:rPr lang="en-GB" dirty="0" err="1"/>
              <a:t>lässt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anschaulich</a:t>
            </a:r>
            <a:r>
              <a:rPr lang="en-GB" dirty="0"/>
              <a:t> so </a:t>
            </a:r>
            <a:r>
              <a:rPr lang="en-GB" dirty="0" err="1"/>
              <a:t>deuten</a:t>
            </a:r>
            <a:r>
              <a:rPr lang="en-GB" dirty="0"/>
              <a:t>: Man </a:t>
            </a:r>
            <a:r>
              <a:rPr lang="en-GB" dirty="0" err="1"/>
              <a:t>kann</a:t>
            </a:r>
            <a:r>
              <a:rPr lang="en-GB" dirty="0"/>
              <a:t> die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Figur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der </a:t>
            </a:r>
            <a:r>
              <a:rPr lang="en-GB" dirty="0" err="1"/>
              <a:t>Schere</a:t>
            </a:r>
            <a:r>
              <a:rPr lang="en-GB" dirty="0"/>
              <a:t> </a:t>
            </a:r>
            <a:r>
              <a:rPr lang="en-GB" dirty="0" err="1"/>
              <a:t>ausschneiden</a:t>
            </a:r>
            <a:r>
              <a:rPr lang="en-GB" dirty="0"/>
              <a:t> und so auf die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legen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beide</a:t>
            </a:r>
            <a:r>
              <a:rPr lang="en-GB" dirty="0"/>
              <a:t> </a:t>
            </a:r>
            <a:r>
              <a:rPr lang="en-GB" dirty="0" err="1"/>
              <a:t>genau</a:t>
            </a:r>
            <a:r>
              <a:rPr lang="en-GB" dirty="0"/>
              <a:t> </a:t>
            </a:r>
            <a:r>
              <a:rPr lang="en-GB" dirty="0" err="1"/>
              <a:t>übereinander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, </a:t>
            </a:r>
            <a:r>
              <a:rPr lang="en-GB" dirty="0" err="1"/>
              <a:t>einander</a:t>
            </a:r>
            <a:r>
              <a:rPr lang="en-GB" dirty="0"/>
              <a:t> also </a:t>
            </a:r>
            <a:r>
              <a:rPr lang="en-GB" dirty="0" err="1"/>
              <a:t>exakt</a:t>
            </a:r>
            <a:r>
              <a:rPr lang="en-GB" dirty="0"/>
              <a:t> „</a:t>
            </a:r>
            <a:r>
              <a:rPr lang="en-GB" dirty="0" err="1"/>
              <a:t>überdecken</a:t>
            </a:r>
            <a:r>
              <a:rPr lang="en-GB" dirty="0"/>
              <a:t>“ (→ </a:t>
            </a:r>
            <a:r>
              <a:rPr lang="en-GB" dirty="0" err="1"/>
              <a:t>vergleiche</a:t>
            </a:r>
            <a:r>
              <a:rPr lang="en-GB" dirty="0"/>
              <a:t> Kongruenzabbildung). Man </a:t>
            </a:r>
            <a:r>
              <a:rPr lang="en-GB" dirty="0" err="1"/>
              <a:t>nennt</a:t>
            </a:r>
            <a:r>
              <a:rPr lang="en-GB" dirty="0"/>
              <a:t> </a:t>
            </a:r>
            <a:r>
              <a:rPr lang="en-GB" dirty="0" err="1"/>
              <a:t>kongruente</a:t>
            </a:r>
            <a:r>
              <a:rPr lang="en-GB" dirty="0"/>
              <a:t> </a:t>
            </a:r>
            <a:r>
              <a:rPr lang="en-GB" i="1" dirty="0" err="1"/>
              <a:t>ebene</a:t>
            </a:r>
            <a:r>
              <a:rPr lang="en-GB" dirty="0"/>
              <a:t> </a:t>
            </a:r>
            <a:r>
              <a:rPr lang="en-GB" dirty="0" err="1"/>
              <a:t>Figuren</a:t>
            </a:r>
            <a:r>
              <a:rPr lang="en-GB" dirty="0"/>
              <a:t> </a:t>
            </a:r>
            <a:r>
              <a:rPr lang="en-GB" dirty="0" err="1"/>
              <a:t>daher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 </a:t>
            </a:r>
            <a:r>
              <a:rPr lang="en-GB" b="1" dirty="0" err="1"/>
              <a:t>deckungsgleich</a:t>
            </a:r>
            <a:r>
              <a:rPr lang="en-GB" dirty="0"/>
              <a:t>. </a:t>
            </a:r>
            <a:r>
              <a:rPr lang="en-GB" dirty="0" err="1"/>
              <a:t>Figuren</a:t>
            </a:r>
            <a:r>
              <a:rPr lang="en-GB" dirty="0"/>
              <a:t>, die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kongruent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,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 </a:t>
            </a:r>
            <a:r>
              <a:rPr lang="en-GB" b="1" dirty="0" err="1"/>
              <a:t>inkongruent</a:t>
            </a:r>
            <a:r>
              <a:rPr lang="en-GB" dirty="0"/>
              <a:t> </a:t>
            </a:r>
            <a:r>
              <a:rPr lang="en-GB" dirty="0" err="1"/>
              <a:t>genannt</a:t>
            </a:r>
            <a:r>
              <a:rPr lang="en-GB" dirty="0"/>
              <a:t>.</a:t>
            </a:r>
          </a:p>
          <a:p>
            <a:endParaRPr lang="en-CH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5925F06-1D3F-2F33-9249-7930EB49CE54}"/>
              </a:ext>
            </a:extLst>
          </p:cNvPr>
          <p:cNvSpPr/>
          <p:nvPr/>
        </p:nvSpPr>
        <p:spPr bwMode="auto">
          <a:xfrm>
            <a:off x="3431704" y="2965391"/>
            <a:ext cx="2686946" cy="326536"/>
          </a:xfrm>
          <a:prstGeom prst="fram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1" tIns="41465" rIns="82931" bIns="41465" numCol="1" rtlCol="0" anchor="t" anchorCtr="0" compatLnSpc="1">
            <a:prstTxWarp prst="textNoShape">
              <a:avLst/>
            </a:prstTxWarp>
          </a:bodyPr>
          <a:lstStyle/>
          <a:p>
            <a:pPr algn="r" defTabSz="945886" fontAlgn="base">
              <a:spcBef>
                <a:spcPct val="0"/>
              </a:spcBef>
              <a:spcAft>
                <a:spcPct val="0"/>
              </a:spcAft>
            </a:pPr>
            <a:endParaRPr lang="en-CH" sz="1904">
              <a:latin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4C19B8D7-D5A8-15A8-5E70-ADE9DE4ECFE3}"/>
              </a:ext>
            </a:extLst>
          </p:cNvPr>
          <p:cNvSpPr/>
          <p:nvPr/>
        </p:nvSpPr>
        <p:spPr bwMode="auto">
          <a:xfrm>
            <a:off x="2207568" y="3934650"/>
            <a:ext cx="3154594" cy="326536"/>
          </a:xfrm>
          <a:prstGeom prst="fram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1" tIns="41465" rIns="82931" bIns="41465" numCol="1" rtlCol="0" anchor="t" anchorCtr="0" compatLnSpc="1">
            <a:prstTxWarp prst="textNoShape">
              <a:avLst/>
            </a:prstTxWarp>
          </a:bodyPr>
          <a:lstStyle/>
          <a:p>
            <a:pPr algn="r" defTabSz="945886" fontAlgn="base">
              <a:spcBef>
                <a:spcPct val="0"/>
              </a:spcBef>
              <a:spcAft>
                <a:spcPct val="0"/>
              </a:spcAft>
            </a:pPr>
            <a:endParaRPr lang="en-CH" sz="1904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5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FHNW">
  <a:themeElements>
    <a:clrScheme name="Office-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HT-16x9-DE.potx" id="{F9DAE1CA-E772-40FB-BDA7-0270840FAB8C}" vid="{97A3496C-E04B-4850-B6A8-A8C60127C84B}"/>
    </a:ext>
  </a:extLst>
</a:theme>
</file>

<file path=ppt/theme/theme2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2ED5A2B-AA98-4E20-9ECF-6054E5AD6D36}">
  <we:reference id="ea375709-5511-4a7d-9ad9-0150d03e7fbe" version="3.4.0.0" store="EXCatalog" storeType="EXCatalog"/>
  <we:alternateReferences>
    <we:reference id="WA104380602" version="3.4.0.0" store="de-CH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594130A2AF244FBF3F304D904ED593" ma:contentTypeVersion="16" ma:contentTypeDescription="Ein neues Dokument erstellen." ma:contentTypeScope="" ma:versionID="4d421d3fbdad61d2657cfee612992f01">
  <xsd:schema xmlns:xsd="http://www.w3.org/2001/XMLSchema" xmlns:xs="http://www.w3.org/2001/XMLSchema" xmlns:p="http://schemas.microsoft.com/office/2006/metadata/properties" xmlns:ns2="c9077d15-72ed-4fec-bcfe-3472729e9195" xmlns:ns3="bc24777f-78b6-4f3c-a73a-d5fa08e4d537" targetNamespace="http://schemas.microsoft.com/office/2006/metadata/properties" ma:root="true" ma:fieldsID="f187d31715227b175495061eefda1085" ns2:_="" ns3:_="">
    <xsd:import namespace="c9077d15-72ed-4fec-bcfe-3472729e9195"/>
    <xsd:import namespace="bc24777f-78b6-4f3c-a73a-d5fa08e4d5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77d15-72ed-4fec-bcfe-3472729e9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7fbe3b91-0d7a-4fca-85de-75d49bc052c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4777f-78b6-4f3c-a73a-d5fa08e4d537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523888c3-3691-4ee2-9093-74875a1c94d8}" ma:internalName="TaxCatchAll" ma:showField="CatchAllData" ma:web="bc24777f-78b6-4f3c-a73a-d5fa08e4d5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24777f-78b6-4f3c-a73a-d5fa08e4d537" xsi:nil="true"/>
    <lcf76f155ced4ddcb4097134ff3c332f xmlns="c9077d15-72ed-4fec-bcfe-3472729e919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EC5972-E1E5-48D7-8DBB-CC5E3656E5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077d15-72ed-4fec-bcfe-3472729e9195"/>
    <ds:schemaRef ds:uri="bc24777f-78b6-4f3c-a73a-d5fa08e4d5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26B806-0237-4942-A1FD-5C97285908C2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c9077d15-72ed-4fec-bcfe-3472729e9195"/>
    <ds:schemaRef ds:uri="http://purl.org/dc/dcmitype/"/>
    <ds:schemaRef ds:uri="bc24777f-78b6-4f3c-a73a-d5fa08e4d53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FHNW</Template>
  <TotalTime>0</TotalTime>
  <Words>682</Words>
  <Application>Microsoft Macintosh PowerPoint</Application>
  <PresentationFormat>Breitbild</PresentationFormat>
  <Paragraphs>165</Paragraphs>
  <Slides>31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4" baseType="lpstr">
      <vt:lpstr>Arial</vt:lpstr>
      <vt:lpstr>Wingdings</vt:lpstr>
      <vt:lpstr>FHNW</vt:lpstr>
      <vt:lpstr>PowerPoint-Präsentation</vt:lpstr>
      <vt:lpstr>Unterrichtsformen</vt:lpstr>
      <vt:lpstr>PowerPoint-Präsentation</vt:lpstr>
      <vt:lpstr>“Klassischer” Unterricht</vt:lpstr>
      <vt:lpstr>“Klassischer” Unterricht</vt:lpstr>
      <vt:lpstr>PowerPoint-Präsentation</vt:lpstr>
      <vt:lpstr>Wo liegt das Problem ?</vt:lpstr>
      <vt:lpstr>Kongruente Figuren</vt:lpstr>
      <vt:lpstr>Kongruente Figuren</vt:lpstr>
      <vt:lpstr>Kongruente Figuren</vt:lpstr>
      <vt:lpstr>Kongruente Figuren: Hausaufgaben</vt:lpstr>
      <vt:lpstr>Kongruente Figuren: Hausaufgaben</vt:lpstr>
      <vt:lpstr>Kongruente Figuren: Hausaufgaben</vt:lpstr>
      <vt:lpstr>Wo liegt das Problem ?</vt:lpstr>
      <vt:lpstr>Weitere Herausforderungen</vt:lpstr>
      <vt:lpstr>Wir flippen</vt:lpstr>
      <vt:lpstr>… und dann flippe ich … aus</vt:lpstr>
      <vt:lpstr>Oh Wunder</vt:lpstr>
      <vt:lpstr>Weitere Methoden</vt:lpstr>
      <vt:lpstr>Weitere Methoden</vt:lpstr>
      <vt:lpstr>Weitere Methoden</vt:lpstr>
      <vt:lpstr>Weitere Methoden</vt:lpstr>
      <vt:lpstr>Weitere Methoden</vt:lpstr>
      <vt:lpstr>Weitere Methoden</vt:lpstr>
      <vt:lpstr>Weitere Methoden</vt:lpstr>
      <vt:lpstr>Weitere Methoden</vt:lpstr>
      <vt:lpstr>Weitere Methoden</vt:lpstr>
      <vt:lpstr>Was ist das Ziel des Unterrichts ?</vt:lpstr>
      <vt:lpstr>Was motiviert mich zum Lernen ?</vt:lpstr>
      <vt:lpstr>Mein Ziel und 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Kennel</dc:creator>
  <dc:description>erstellt durch Vorlagenbauer.ch</dc:description>
  <cp:lastModifiedBy>Andrea Kennel</cp:lastModifiedBy>
  <cp:revision>8</cp:revision>
  <dcterms:created xsi:type="dcterms:W3CDTF">2023-03-30T13:36:32Z</dcterms:created>
  <dcterms:modified xsi:type="dcterms:W3CDTF">2024-07-26T12:56:01Z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0x0101000E594130A2AF244FBF3F304D904ED593</vt:lpwstr>
  </property>
  <property fmtid="{D5CDD505-2E9C-101B-9397-08002B2CF9AE}" pid="3" name="MediaServiceImageTags">
    <vt:lpwstr/>
  </property>
</Properties>
</file>